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3" r:id="rId4"/>
    <p:sldId id="262" r:id="rId5"/>
    <p:sldId id="270" r:id="rId6"/>
    <p:sldId id="257" r:id="rId7"/>
    <p:sldId id="258" r:id="rId8"/>
    <p:sldId id="259" r:id="rId9"/>
    <p:sldId id="271" r:id="rId10"/>
    <p:sldId id="272" r:id="rId11"/>
    <p:sldId id="261" r:id="rId12"/>
    <p:sldId id="260" r:id="rId13"/>
    <p:sldId id="282" r:id="rId14"/>
    <p:sldId id="273" r:id="rId15"/>
    <p:sldId id="274" r:id="rId16"/>
    <p:sldId id="275" r:id="rId17"/>
    <p:sldId id="276" r:id="rId18"/>
    <p:sldId id="277" r:id="rId19"/>
    <p:sldId id="278" r:id="rId20"/>
    <p:sldId id="279" r:id="rId21"/>
    <p:sldId id="280" r:id="rId22"/>
    <p:sldId id="28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F6B"/>
    <a:srgbClr val="A3AEB8"/>
    <a:srgbClr val="FFFFFC"/>
    <a:srgbClr val="E9E8E2"/>
    <a:srgbClr val="FAAB00"/>
    <a:srgbClr val="0F4364"/>
    <a:srgbClr val="1B435D"/>
    <a:srgbClr val="F8AB08"/>
    <a:srgbClr val="E8E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Style foncé 1 - Accentuation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8330" autoAdjust="0"/>
  </p:normalViewPr>
  <p:slideViewPr>
    <p:cSldViewPr snapToGrid="0">
      <p:cViewPr varScale="1">
        <p:scale>
          <a:sx n="66" d="100"/>
          <a:sy n="66" d="100"/>
        </p:scale>
        <p:origin x="9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56A7E5-7EB9-4FC5-9E6F-14080C459ED8}"/>
              </a:ext>
            </a:extLst>
          </p:cNvPr>
          <p:cNvSpPr>
            <a:spLocks noGrp="1"/>
          </p:cNvSpPr>
          <p:nvPr>
            <p:ph type="ctrTitle" hasCustomPrompt="1"/>
          </p:nvPr>
        </p:nvSpPr>
        <p:spPr>
          <a:xfrm>
            <a:off x="1524000" y="1409134"/>
            <a:ext cx="9144000" cy="2387600"/>
          </a:xfrm>
        </p:spPr>
        <p:txBody>
          <a:bodyPr anchor="b"/>
          <a:lstStyle>
            <a:lvl1pPr algn="ctr">
              <a:defRPr sz="6000" b="0" i="0" cap="none" spc="0">
                <a:ln w="0"/>
                <a:solidFill>
                  <a:schemeClr val="tx1"/>
                </a:solidFill>
                <a:effectLst>
                  <a:outerShdw blurRad="38100" dist="19050" dir="2700000" algn="tl" rotWithShape="0">
                    <a:schemeClr val="dk1">
                      <a:alpha val="40000"/>
                    </a:schemeClr>
                  </a:outerShdw>
                </a:effectLst>
                <a:latin typeface="+mj-lt"/>
              </a:defRPr>
            </a:lvl1pPr>
          </a:lstStyle>
          <a:p>
            <a:r>
              <a:rPr lang="en-US" dirty="0"/>
              <a:t>TASHAROC</a:t>
            </a:r>
          </a:p>
        </p:txBody>
      </p:sp>
      <p:sp>
        <p:nvSpPr>
          <p:cNvPr id="3" name="Subtitle 2">
            <a:extLst>
              <a:ext uri="{FF2B5EF4-FFF2-40B4-BE49-F238E27FC236}">
                <a16:creationId xmlns="" xmlns:a16="http://schemas.microsoft.com/office/drawing/2014/main" id="{6B8EB727-4C51-4AD4-BA77-831AF5E775FB}"/>
              </a:ext>
            </a:extLst>
          </p:cNvPr>
          <p:cNvSpPr>
            <a:spLocks noGrp="1"/>
          </p:cNvSpPr>
          <p:nvPr>
            <p:ph type="subTitle" idx="1" hasCustomPrompt="1"/>
          </p:nvPr>
        </p:nvSpPr>
        <p:spPr>
          <a:xfrm>
            <a:off x="1524000" y="3877379"/>
            <a:ext cx="9144000" cy="1655762"/>
          </a:xfrm>
        </p:spPr>
        <p:txBody>
          <a:bodyPr/>
          <a:lstStyle>
            <a:lvl1pPr marL="0" indent="0" algn="ctr">
              <a:buNone/>
              <a:defRPr sz="2400" b="0" i="1" cap="none" spc="0">
                <a:ln w="0"/>
                <a:solidFill>
                  <a:schemeClr val="tx1"/>
                </a:solidFill>
                <a:effectLst>
                  <a:outerShdw blurRad="38100" dist="19050" dir="2700000" algn="tl" rotWithShape="0">
                    <a:schemeClr val="dk1">
                      <a:alpha val="40000"/>
                    </a:schemeClr>
                  </a:outerShdw>
                </a:effectLst>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For an Open Region </a:t>
            </a:r>
          </a:p>
        </p:txBody>
      </p:sp>
      <p:sp>
        <p:nvSpPr>
          <p:cNvPr id="39" name="Rectangle 38">
            <a:extLst>
              <a:ext uri="{FF2B5EF4-FFF2-40B4-BE49-F238E27FC236}">
                <a16:creationId xmlns="" xmlns:a16="http://schemas.microsoft.com/office/drawing/2014/main" id="{110BF951-24E2-4C4A-8617-79E1743989EB}"/>
              </a:ext>
            </a:extLst>
          </p:cNvPr>
          <p:cNvSpPr/>
          <p:nvPr userDrawn="1"/>
        </p:nvSpPr>
        <p:spPr>
          <a:xfrm>
            <a:off x="293802" y="1270965"/>
            <a:ext cx="11604395" cy="69280"/>
          </a:xfrm>
          <a:prstGeom prst="rect">
            <a:avLst/>
          </a:prstGeom>
          <a:solidFill>
            <a:srgbClr val="F8AB08"/>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41" name="Rectangle 40">
            <a:extLst>
              <a:ext uri="{FF2B5EF4-FFF2-40B4-BE49-F238E27FC236}">
                <a16:creationId xmlns="" xmlns:a16="http://schemas.microsoft.com/office/drawing/2014/main" id="{FD5DE438-2123-419F-B93D-0D657D65C545}"/>
              </a:ext>
            </a:extLst>
          </p:cNvPr>
          <p:cNvSpPr/>
          <p:nvPr userDrawn="1"/>
        </p:nvSpPr>
        <p:spPr>
          <a:xfrm>
            <a:off x="996100" y="904973"/>
            <a:ext cx="94411" cy="4578142"/>
          </a:xfrm>
          <a:prstGeom prst="rect">
            <a:avLst/>
          </a:prstGeom>
          <a:solidFill>
            <a:srgbClr val="1B435D"/>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 xmlns:a16="http://schemas.microsoft.com/office/drawing/2014/main" id="{2D85F874-D339-483E-BF16-07D14D68DA72}"/>
              </a:ext>
            </a:extLst>
          </p:cNvPr>
          <p:cNvSpPr/>
          <p:nvPr userDrawn="1"/>
        </p:nvSpPr>
        <p:spPr>
          <a:xfrm>
            <a:off x="11060784" y="904973"/>
            <a:ext cx="94413" cy="4647422"/>
          </a:xfrm>
          <a:prstGeom prst="rect">
            <a:avLst/>
          </a:prstGeom>
          <a:solidFill>
            <a:srgbClr val="1B435D"/>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674BF25F-F3F0-4265-A93D-7296289927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100" y="6260799"/>
            <a:ext cx="2499632" cy="408437"/>
          </a:xfrm>
          <a:prstGeom prst="rect">
            <a:avLst/>
          </a:prstGeom>
        </p:spPr>
      </p:pic>
      <p:pic>
        <p:nvPicPr>
          <p:cNvPr id="13" name="image4.png">
            <a:extLst>
              <a:ext uri="{FF2B5EF4-FFF2-40B4-BE49-F238E27FC236}">
                <a16:creationId xmlns="" xmlns:a16="http://schemas.microsoft.com/office/drawing/2014/main" id="{7C505E46-8BF6-4436-8A0B-23D27C44D322}"/>
              </a:ext>
            </a:extLst>
          </p:cNvPr>
          <p:cNvPicPr/>
          <p:nvPr userDrawn="1"/>
        </p:nvPicPr>
        <p:blipFill>
          <a:blip r:embed="rId3"/>
          <a:srcRect/>
          <a:stretch>
            <a:fillRect/>
          </a:stretch>
        </p:blipFill>
        <p:spPr>
          <a:xfrm>
            <a:off x="9918628" y="6214194"/>
            <a:ext cx="1236569" cy="501648"/>
          </a:xfrm>
          <a:prstGeom prst="rect">
            <a:avLst/>
          </a:prstGeom>
          <a:ln/>
        </p:spPr>
      </p:pic>
      <p:pic>
        <p:nvPicPr>
          <p:cNvPr id="14" name="Picture 13">
            <a:extLst>
              <a:ext uri="{FF2B5EF4-FFF2-40B4-BE49-F238E27FC236}">
                <a16:creationId xmlns="" xmlns:a16="http://schemas.microsoft.com/office/drawing/2014/main" id="{4DBA6EF7-E9BA-4E5F-B728-9F34802F362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53486" y="6160598"/>
            <a:ext cx="907655" cy="633763"/>
          </a:xfrm>
          <a:prstGeom prst="rect">
            <a:avLst/>
          </a:prstGeom>
        </p:spPr>
      </p:pic>
      <p:pic>
        <p:nvPicPr>
          <p:cNvPr id="15" name="Picture 14">
            <a:extLst>
              <a:ext uri="{FF2B5EF4-FFF2-40B4-BE49-F238E27FC236}">
                <a16:creationId xmlns="" xmlns:a16="http://schemas.microsoft.com/office/drawing/2014/main" id="{323E92C7-243C-41CD-BBA7-6F6CC32CBF6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651917" y="6214194"/>
            <a:ext cx="1444082" cy="526572"/>
          </a:xfrm>
          <a:prstGeom prst="rect">
            <a:avLst/>
          </a:prstGeom>
        </p:spPr>
      </p:pic>
      <p:pic>
        <p:nvPicPr>
          <p:cNvPr id="18" name="Picture 17">
            <a:extLst>
              <a:ext uri="{FF2B5EF4-FFF2-40B4-BE49-F238E27FC236}">
                <a16:creationId xmlns="" xmlns:a16="http://schemas.microsoft.com/office/drawing/2014/main" id="{EBDD7E73-FFB7-49EC-B3AC-E624AB4FA0E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502473" y="63859"/>
            <a:ext cx="1253764" cy="1253764"/>
          </a:xfrm>
          <a:prstGeom prst="rect">
            <a:avLst/>
          </a:prstGeom>
        </p:spPr>
      </p:pic>
      <p:pic>
        <p:nvPicPr>
          <p:cNvPr id="19" name="Picture 18">
            <a:extLst>
              <a:ext uri="{FF2B5EF4-FFF2-40B4-BE49-F238E27FC236}">
                <a16:creationId xmlns="" xmlns:a16="http://schemas.microsoft.com/office/drawing/2014/main" id="{CF868929-819B-4AFF-9A78-53EBC6326BF0}"/>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l="17184" t="12568" r="15833" b="17977"/>
          <a:stretch/>
        </p:blipFill>
        <p:spPr>
          <a:xfrm>
            <a:off x="1395058" y="0"/>
            <a:ext cx="1289148" cy="1317623"/>
          </a:xfrm>
          <a:prstGeom prst="rect">
            <a:avLst/>
          </a:prstGeom>
        </p:spPr>
      </p:pic>
    </p:spTree>
    <p:extLst>
      <p:ext uri="{BB962C8B-B14F-4D97-AF65-F5344CB8AC3E}">
        <p14:creationId xmlns:p14="http://schemas.microsoft.com/office/powerpoint/2010/main" val="400972612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bg>
      <p:bgRef idx="1001">
        <a:schemeClr val="bg1"/>
      </p:bgRef>
    </p:bg>
    <p:spTree>
      <p:nvGrpSpPr>
        <p:cNvPr id="1" name=""/>
        <p:cNvGrpSpPr/>
        <p:nvPr/>
      </p:nvGrpSpPr>
      <p:grpSpPr>
        <a:xfrm>
          <a:off x="0" y="0"/>
          <a:ext cx="0" cy="0"/>
          <a:chOff x="0" y="0"/>
          <a:chExt cx="0" cy="0"/>
        </a:xfrm>
      </p:grpSpPr>
      <p:sp>
        <p:nvSpPr>
          <p:cNvPr id="3" name="Vertical Text Placeholder 2">
            <a:extLst>
              <a:ext uri="{FF2B5EF4-FFF2-40B4-BE49-F238E27FC236}">
                <a16:creationId xmlns="" xmlns:a16="http://schemas.microsoft.com/office/drawing/2014/main" id="{52F0A44A-4267-434F-AFF8-F59AA9F3B99A}"/>
              </a:ext>
            </a:extLst>
          </p:cNvPr>
          <p:cNvSpPr>
            <a:spLocks noGrp="1"/>
          </p:cNvSpPr>
          <p:nvPr>
            <p:ph type="body" orient="vert" idx="1"/>
          </p:nvPr>
        </p:nvSpPr>
        <p:spPr>
          <a:xfrm>
            <a:off x="1186996" y="1967030"/>
            <a:ext cx="10515600"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 xmlns:a16="http://schemas.microsoft.com/office/drawing/2014/main" id="{D61BAFCD-B021-4218-A314-E9F0395BD0C3}"/>
              </a:ext>
            </a:extLst>
          </p:cNvPr>
          <p:cNvSpPr/>
          <p:nvPr userDrawn="1"/>
        </p:nvSpPr>
        <p:spPr>
          <a:xfrm>
            <a:off x="93463" y="1844911"/>
            <a:ext cx="11680606" cy="58885"/>
          </a:xfrm>
          <a:prstGeom prst="rect">
            <a:avLst/>
          </a:prstGeom>
          <a:solidFill>
            <a:srgbClr val="F8AB08"/>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800"/>
          </a:p>
        </p:txBody>
      </p:sp>
      <p:sp>
        <p:nvSpPr>
          <p:cNvPr id="15" name="Rectangle 14">
            <a:extLst>
              <a:ext uri="{FF2B5EF4-FFF2-40B4-BE49-F238E27FC236}">
                <a16:creationId xmlns="" xmlns:a16="http://schemas.microsoft.com/office/drawing/2014/main" id="{3F736187-AAA0-47ED-BB88-404ADEBEF0D8}"/>
              </a:ext>
            </a:extLst>
          </p:cNvPr>
          <p:cNvSpPr/>
          <p:nvPr userDrawn="1"/>
        </p:nvSpPr>
        <p:spPr>
          <a:xfrm>
            <a:off x="1003162" y="732971"/>
            <a:ext cx="94269" cy="5698523"/>
          </a:xfrm>
          <a:prstGeom prst="rect">
            <a:avLst/>
          </a:prstGeom>
          <a:solidFill>
            <a:srgbClr val="1B435D"/>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800"/>
          </a:p>
        </p:txBody>
      </p:sp>
      <p:pic>
        <p:nvPicPr>
          <p:cNvPr id="16" name="Picture 15">
            <a:extLst>
              <a:ext uri="{FF2B5EF4-FFF2-40B4-BE49-F238E27FC236}">
                <a16:creationId xmlns="" xmlns:a16="http://schemas.microsoft.com/office/drawing/2014/main" id="{9D025984-A8A9-4029-ADC5-EF227A009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607" y="709318"/>
            <a:ext cx="1172457" cy="1155688"/>
          </a:xfrm>
          <a:prstGeom prst="rect">
            <a:avLst/>
          </a:prstGeom>
        </p:spPr>
      </p:pic>
      <p:sp>
        <p:nvSpPr>
          <p:cNvPr id="17" name="Title 1">
            <a:extLst>
              <a:ext uri="{FF2B5EF4-FFF2-40B4-BE49-F238E27FC236}">
                <a16:creationId xmlns="" xmlns:a16="http://schemas.microsoft.com/office/drawing/2014/main" id="{267AE0A5-5624-4EE8-BCAF-CF30204A5CE0}"/>
              </a:ext>
            </a:extLst>
          </p:cNvPr>
          <p:cNvSpPr>
            <a:spLocks noGrp="1"/>
          </p:cNvSpPr>
          <p:nvPr>
            <p:ph type="title"/>
          </p:nvPr>
        </p:nvSpPr>
        <p:spPr>
          <a:xfrm>
            <a:off x="1177566" y="732971"/>
            <a:ext cx="10515600" cy="1093085"/>
          </a:xfrm>
        </p:spPr>
        <p:txBody>
          <a:bodyPr/>
          <a:lstStyle/>
          <a:p>
            <a:r>
              <a:rPr lang="en-US" dirty="0"/>
              <a:t>Click to edit Master title style</a:t>
            </a:r>
          </a:p>
        </p:txBody>
      </p:sp>
    </p:spTree>
    <p:extLst>
      <p:ext uri="{BB962C8B-B14F-4D97-AF65-F5344CB8AC3E}">
        <p14:creationId xmlns:p14="http://schemas.microsoft.com/office/powerpoint/2010/main" val="3222315068"/>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586619F-FBC7-46DE-A6C8-4F8BDCB4B223}"/>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D6950423-EF6F-4E49-833E-AA1E7D6927D4}"/>
              </a:ext>
            </a:extLst>
          </p:cNvPr>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a:extLst>
              <a:ext uri="{FF2B5EF4-FFF2-40B4-BE49-F238E27FC236}">
                <a16:creationId xmlns="" xmlns:a16="http://schemas.microsoft.com/office/drawing/2014/main" id="{280ECFF3-A93E-4CF9-8001-B3050308DC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6406" y="-119564"/>
            <a:ext cx="1172457" cy="1155688"/>
          </a:xfrm>
          <a:prstGeom prst="rect">
            <a:avLst/>
          </a:prstGeom>
        </p:spPr>
      </p:pic>
    </p:spTree>
    <p:extLst>
      <p:ext uri="{BB962C8B-B14F-4D97-AF65-F5344CB8AC3E}">
        <p14:creationId xmlns:p14="http://schemas.microsoft.com/office/powerpoint/2010/main" val="21790057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85405D-9116-43BC-B7FA-FFEEE28E5271}"/>
              </a:ext>
            </a:extLst>
          </p:cNvPr>
          <p:cNvSpPr>
            <a:spLocks noGrp="1"/>
          </p:cNvSpPr>
          <p:nvPr>
            <p:ph type="title"/>
          </p:nvPr>
        </p:nvSpPr>
        <p:spPr>
          <a:xfrm>
            <a:off x="1177566" y="732971"/>
            <a:ext cx="10515600" cy="1093085"/>
          </a:xfrm>
        </p:spPr>
        <p:txBody>
          <a:bodyPr/>
          <a:lstStyle/>
          <a:p>
            <a:r>
              <a:rPr lang="en-US" dirty="0"/>
              <a:t>Click to edit Master title style</a:t>
            </a:r>
          </a:p>
        </p:txBody>
      </p:sp>
      <p:sp>
        <p:nvSpPr>
          <p:cNvPr id="3" name="Content Placeholder 2">
            <a:extLst>
              <a:ext uri="{FF2B5EF4-FFF2-40B4-BE49-F238E27FC236}">
                <a16:creationId xmlns="" xmlns:a16="http://schemas.microsoft.com/office/drawing/2014/main" id="{FB3D0E81-049D-4C42-98E5-261E5E24AAAC}"/>
              </a:ext>
            </a:extLst>
          </p:cNvPr>
          <p:cNvSpPr>
            <a:spLocks noGrp="1"/>
          </p:cNvSpPr>
          <p:nvPr>
            <p:ph idx="1"/>
          </p:nvPr>
        </p:nvSpPr>
        <p:spPr>
          <a:xfrm>
            <a:off x="1177566" y="2000562"/>
            <a:ext cx="10515600" cy="44309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 xmlns:a16="http://schemas.microsoft.com/office/drawing/2014/main" id="{5D77A18C-BCFA-4C71-AF7F-A2064635FF1B}"/>
              </a:ext>
            </a:extLst>
          </p:cNvPr>
          <p:cNvSpPr/>
          <p:nvPr userDrawn="1"/>
        </p:nvSpPr>
        <p:spPr>
          <a:xfrm>
            <a:off x="93463" y="1844911"/>
            <a:ext cx="11680606" cy="58885"/>
          </a:xfrm>
          <a:prstGeom prst="rect">
            <a:avLst/>
          </a:prstGeom>
          <a:solidFill>
            <a:srgbClr val="F8AB08"/>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800"/>
          </a:p>
        </p:txBody>
      </p:sp>
      <p:sp>
        <p:nvSpPr>
          <p:cNvPr id="13" name="Rectangle 12">
            <a:extLst>
              <a:ext uri="{FF2B5EF4-FFF2-40B4-BE49-F238E27FC236}">
                <a16:creationId xmlns="" xmlns:a16="http://schemas.microsoft.com/office/drawing/2014/main" id="{0EA56D16-8B4D-4848-99F7-B874DC46E5F2}"/>
              </a:ext>
            </a:extLst>
          </p:cNvPr>
          <p:cNvSpPr/>
          <p:nvPr userDrawn="1"/>
        </p:nvSpPr>
        <p:spPr>
          <a:xfrm>
            <a:off x="1003162" y="732971"/>
            <a:ext cx="94269" cy="5698523"/>
          </a:xfrm>
          <a:prstGeom prst="rect">
            <a:avLst/>
          </a:prstGeom>
          <a:solidFill>
            <a:srgbClr val="1B435D"/>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800"/>
          </a:p>
        </p:txBody>
      </p:sp>
      <p:pic>
        <p:nvPicPr>
          <p:cNvPr id="14" name="Picture 13">
            <a:extLst>
              <a:ext uri="{FF2B5EF4-FFF2-40B4-BE49-F238E27FC236}">
                <a16:creationId xmlns="" xmlns:a16="http://schemas.microsoft.com/office/drawing/2014/main" id="{BCA38012-9D85-42C8-8AF5-ED03D165A4E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607" y="709318"/>
            <a:ext cx="1172457" cy="1155688"/>
          </a:xfrm>
          <a:prstGeom prst="rect">
            <a:avLst/>
          </a:prstGeom>
        </p:spPr>
      </p:pic>
    </p:spTree>
    <p:extLst>
      <p:ext uri="{BB962C8B-B14F-4D97-AF65-F5344CB8AC3E}">
        <p14:creationId xmlns:p14="http://schemas.microsoft.com/office/powerpoint/2010/main" val="95939875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3C41CB-3EAD-4159-97AC-71869439A451}"/>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04A80954-5EDF-403F-995D-A3CD301E8943}"/>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pic>
        <p:nvPicPr>
          <p:cNvPr id="13" name="Picture 12">
            <a:extLst>
              <a:ext uri="{FF2B5EF4-FFF2-40B4-BE49-F238E27FC236}">
                <a16:creationId xmlns="" xmlns:a16="http://schemas.microsoft.com/office/drawing/2014/main" id="{C6B8E85F-4683-4CE9-B7D9-CF0CD404A7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100" y="6260799"/>
            <a:ext cx="2499632" cy="408437"/>
          </a:xfrm>
          <a:prstGeom prst="rect">
            <a:avLst/>
          </a:prstGeom>
        </p:spPr>
      </p:pic>
      <p:pic>
        <p:nvPicPr>
          <p:cNvPr id="14" name="image4.png">
            <a:extLst>
              <a:ext uri="{FF2B5EF4-FFF2-40B4-BE49-F238E27FC236}">
                <a16:creationId xmlns="" xmlns:a16="http://schemas.microsoft.com/office/drawing/2014/main" id="{170AFC62-1A00-4F56-A049-52310BB773D9}"/>
              </a:ext>
            </a:extLst>
          </p:cNvPr>
          <p:cNvPicPr/>
          <p:nvPr userDrawn="1"/>
        </p:nvPicPr>
        <p:blipFill>
          <a:blip r:embed="rId3"/>
          <a:srcRect/>
          <a:stretch>
            <a:fillRect/>
          </a:stretch>
        </p:blipFill>
        <p:spPr>
          <a:xfrm>
            <a:off x="9918628" y="6214194"/>
            <a:ext cx="1236569" cy="501648"/>
          </a:xfrm>
          <a:prstGeom prst="rect">
            <a:avLst/>
          </a:prstGeom>
          <a:ln/>
        </p:spPr>
      </p:pic>
      <p:pic>
        <p:nvPicPr>
          <p:cNvPr id="15" name="Picture 14">
            <a:extLst>
              <a:ext uri="{FF2B5EF4-FFF2-40B4-BE49-F238E27FC236}">
                <a16:creationId xmlns="" xmlns:a16="http://schemas.microsoft.com/office/drawing/2014/main" id="{FAAFD24A-6816-4111-B762-3B7404E2FDE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53486" y="6160598"/>
            <a:ext cx="907655" cy="633763"/>
          </a:xfrm>
          <a:prstGeom prst="rect">
            <a:avLst/>
          </a:prstGeom>
        </p:spPr>
      </p:pic>
      <p:pic>
        <p:nvPicPr>
          <p:cNvPr id="16" name="Picture 15">
            <a:extLst>
              <a:ext uri="{FF2B5EF4-FFF2-40B4-BE49-F238E27FC236}">
                <a16:creationId xmlns="" xmlns:a16="http://schemas.microsoft.com/office/drawing/2014/main" id="{87F419E3-A8C0-4B4E-988B-EC17D7C96D4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651917" y="6214194"/>
            <a:ext cx="1444082" cy="526572"/>
          </a:xfrm>
          <a:prstGeom prst="rect">
            <a:avLst/>
          </a:prstGeom>
        </p:spPr>
      </p:pic>
      <p:pic>
        <p:nvPicPr>
          <p:cNvPr id="20" name="Picture 19">
            <a:extLst>
              <a:ext uri="{FF2B5EF4-FFF2-40B4-BE49-F238E27FC236}">
                <a16:creationId xmlns="" xmlns:a16="http://schemas.microsoft.com/office/drawing/2014/main" id="{155CDF2B-8409-4DED-A438-2E43BDFA34D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502473" y="63859"/>
            <a:ext cx="1253764" cy="1253764"/>
          </a:xfrm>
          <a:prstGeom prst="rect">
            <a:avLst/>
          </a:prstGeom>
        </p:spPr>
      </p:pic>
      <p:pic>
        <p:nvPicPr>
          <p:cNvPr id="22" name="Picture 21">
            <a:extLst>
              <a:ext uri="{FF2B5EF4-FFF2-40B4-BE49-F238E27FC236}">
                <a16:creationId xmlns="" xmlns:a16="http://schemas.microsoft.com/office/drawing/2014/main" id="{AEDEB4CE-AB0B-414B-B69C-0358BAF1CACF}"/>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l="17184" t="12568" r="15833" b="17977"/>
          <a:stretch/>
        </p:blipFill>
        <p:spPr>
          <a:xfrm>
            <a:off x="1395058" y="0"/>
            <a:ext cx="1289148" cy="1317623"/>
          </a:xfrm>
          <a:prstGeom prst="rect">
            <a:avLst/>
          </a:prstGeom>
        </p:spPr>
      </p:pic>
    </p:spTree>
    <p:extLst>
      <p:ext uri="{BB962C8B-B14F-4D97-AF65-F5344CB8AC3E}">
        <p14:creationId xmlns:p14="http://schemas.microsoft.com/office/powerpoint/2010/main" val="261190316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086E8F0-0053-45D4-A91C-82D712446BFC}"/>
              </a:ext>
            </a:extLst>
          </p:cNvPr>
          <p:cNvSpPr>
            <a:spLocks noGrp="1"/>
          </p:cNvSpPr>
          <p:nvPr>
            <p:ph sz="half" idx="1"/>
          </p:nvPr>
        </p:nvSpPr>
        <p:spPr>
          <a:xfrm>
            <a:off x="1196420" y="1985884"/>
            <a:ext cx="5181600" cy="44456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C976D9B3-DAF8-4435-A110-F6BDC7F8C01D}"/>
              </a:ext>
            </a:extLst>
          </p:cNvPr>
          <p:cNvSpPr>
            <a:spLocks noGrp="1"/>
          </p:cNvSpPr>
          <p:nvPr>
            <p:ph sz="half" idx="2"/>
          </p:nvPr>
        </p:nvSpPr>
        <p:spPr>
          <a:xfrm>
            <a:off x="6530420" y="1985883"/>
            <a:ext cx="5181600" cy="44456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Rectangle 20">
            <a:extLst>
              <a:ext uri="{FF2B5EF4-FFF2-40B4-BE49-F238E27FC236}">
                <a16:creationId xmlns="" xmlns:a16="http://schemas.microsoft.com/office/drawing/2014/main" id="{BFF972C6-C9F0-4649-AEEB-21815F9CFD52}"/>
              </a:ext>
            </a:extLst>
          </p:cNvPr>
          <p:cNvSpPr/>
          <p:nvPr userDrawn="1"/>
        </p:nvSpPr>
        <p:spPr>
          <a:xfrm>
            <a:off x="93463" y="1844911"/>
            <a:ext cx="11680606" cy="58885"/>
          </a:xfrm>
          <a:prstGeom prst="rect">
            <a:avLst/>
          </a:prstGeom>
          <a:solidFill>
            <a:srgbClr val="F8AB08"/>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800"/>
          </a:p>
        </p:txBody>
      </p:sp>
      <p:sp>
        <p:nvSpPr>
          <p:cNvPr id="24" name="Rectangle 23">
            <a:extLst>
              <a:ext uri="{FF2B5EF4-FFF2-40B4-BE49-F238E27FC236}">
                <a16:creationId xmlns="" xmlns:a16="http://schemas.microsoft.com/office/drawing/2014/main" id="{2545A982-DE66-4877-8A08-983D5F4EBD3C}"/>
              </a:ext>
            </a:extLst>
          </p:cNvPr>
          <p:cNvSpPr/>
          <p:nvPr userDrawn="1"/>
        </p:nvSpPr>
        <p:spPr>
          <a:xfrm>
            <a:off x="1003162" y="732971"/>
            <a:ext cx="94269" cy="5698523"/>
          </a:xfrm>
          <a:prstGeom prst="rect">
            <a:avLst/>
          </a:prstGeom>
          <a:solidFill>
            <a:srgbClr val="1B435D"/>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800"/>
          </a:p>
        </p:txBody>
      </p:sp>
      <p:pic>
        <p:nvPicPr>
          <p:cNvPr id="25" name="Picture 24">
            <a:extLst>
              <a:ext uri="{FF2B5EF4-FFF2-40B4-BE49-F238E27FC236}">
                <a16:creationId xmlns="" xmlns:a16="http://schemas.microsoft.com/office/drawing/2014/main" id="{1C2554F1-B6A5-4593-826F-67930D8BDC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607" y="709318"/>
            <a:ext cx="1172457" cy="1155688"/>
          </a:xfrm>
          <a:prstGeom prst="rect">
            <a:avLst/>
          </a:prstGeom>
        </p:spPr>
      </p:pic>
      <p:sp>
        <p:nvSpPr>
          <p:cNvPr id="26" name="Title 1">
            <a:extLst>
              <a:ext uri="{FF2B5EF4-FFF2-40B4-BE49-F238E27FC236}">
                <a16:creationId xmlns="" xmlns:a16="http://schemas.microsoft.com/office/drawing/2014/main" id="{B4EB2A65-5188-4034-93D7-55D06BF1A0FC}"/>
              </a:ext>
            </a:extLst>
          </p:cNvPr>
          <p:cNvSpPr>
            <a:spLocks noGrp="1"/>
          </p:cNvSpPr>
          <p:nvPr>
            <p:ph type="title"/>
          </p:nvPr>
        </p:nvSpPr>
        <p:spPr>
          <a:xfrm>
            <a:off x="1177566" y="732971"/>
            <a:ext cx="10515600" cy="1093085"/>
          </a:xfrm>
        </p:spPr>
        <p:txBody>
          <a:bodyPr/>
          <a:lstStyle/>
          <a:p>
            <a:r>
              <a:rPr lang="en-US" dirty="0"/>
              <a:t>Click to edit Master title style</a:t>
            </a:r>
          </a:p>
        </p:txBody>
      </p:sp>
    </p:spTree>
    <p:extLst>
      <p:ext uri="{BB962C8B-B14F-4D97-AF65-F5344CB8AC3E}">
        <p14:creationId xmlns:p14="http://schemas.microsoft.com/office/powerpoint/2010/main" val="272511193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DEAE1F01-7442-43AE-B192-9847F4AA928F}"/>
              </a:ext>
            </a:extLst>
          </p:cNvPr>
          <p:cNvSpPr>
            <a:spLocks noGrp="1"/>
          </p:cNvSpPr>
          <p:nvPr>
            <p:ph type="body" idx="1"/>
          </p:nvPr>
        </p:nvSpPr>
        <p:spPr>
          <a:xfrm>
            <a:off x="1179154" y="1916838"/>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Edit Master text styles</a:t>
            </a:r>
          </a:p>
        </p:txBody>
      </p:sp>
      <p:sp>
        <p:nvSpPr>
          <p:cNvPr id="4" name="Content Placeholder 3">
            <a:extLst>
              <a:ext uri="{FF2B5EF4-FFF2-40B4-BE49-F238E27FC236}">
                <a16:creationId xmlns="" xmlns:a16="http://schemas.microsoft.com/office/drawing/2014/main" id="{D08A5F84-8D4D-41C5-A6ED-879A02121EF2}"/>
              </a:ext>
            </a:extLst>
          </p:cNvPr>
          <p:cNvSpPr>
            <a:spLocks noGrp="1"/>
          </p:cNvSpPr>
          <p:nvPr>
            <p:ph sz="half" idx="2"/>
          </p:nvPr>
        </p:nvSpPr>
        <p:spPr>
          <a:xfrm>
            <a:off x="1179154" y="2740750"/>
            <a:ext cx="5157787" cy="370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271D2160-17A8-4AEE-9AF8-B915D3D75E15}"/>
              </a:ext>
            </a:extLst>
          </p:cNvPr>
          <p:cNvSpPr>
            <a:spLocks noGrp="1"/>
          </p:cNvSpPr>
          <p:nvPr>
            <p:ph type="body" sz="quarter" idx="3"/>
          </p:nvPr>
        </p:nvSpPr>
        <p:spPr>
          <a:xfrm>
            <a:off x="6511566" y="1916838"/>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06485BC3-67A8-4FB8-A865-0C0729922F6F}"/>
              </a:ext>
            </a:extLst>
          </p:cNvPr>
          <p:cNvSpPr>
            <a:spLocks noGrp="1"/>
          </p:cNvSpPr>
          <p:nvPr>
            <p:ph sz="quarter" idx="4"/>
          </p:nvPr>
        </p:nvSpPr>
        <p:spPr>
          <a:xfrm>
            <a:off x="6511566" y="2740750"/>
            <a:ext cx="5183188" cy="370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Rectangle 25">
            <a:extLst>
              <a:ext uri="{FF2B5EF4-FFF2-40B4-BE49-F238E27FC236}">
                <a16:creationId xmlns="" xmlns:a16="http://schemas.microsoft.com/office/drawing/2014/main" id="{D2692C84-9274-410A-A175-0D11FEE54FF7}"/>
              </a:ext>
            </a:extLst>
          </p:cNvPr>
          <p:cNvSpPr/>
          <p:nvPr userDrawn="1"/>
        </p:nvSpPr>
        <p:spPr>
          <a:xfrm>
            <a:off x="93463" y="1844911"/>
            <a:ext cx="11680606" cy="58885"/>
          </a:xfrm>
          <a:prstGeom prst="rect">
            <a:avLst/>
          </a:prstGeom>
          <a:solidFill>
            <a:srgbClr val="F8AB08"/>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800"/>
          </a:p>
        </p:txBody>
      </p:sp>
      <p:sp>
        <p:nvSpPr>
          <p:cNvPr id="27" name="Rectangle 26">
            <a:extLst>
              <a:ext uri="{FF2B5EF4-FFF2-40B4-BE49-F238E27FC236}">
                <a16:creationId xmlns="" xmlns:a16="http://schemas.microsoft.com/office/drawing/2014/main" id="{201BA719-C739-4EF0-9A57-4914A75011C1}"/>
              </a:ext>
            </a:extLst>
          </p:cNvPr>
          <p:cNvSpPr/>
          <p:nvPr userDrawn="1"/>
        </p:nvSpPr>
        <p:spPr>
          <a:xfrm>
            <a:off x="1003162" y="732971"/>
            <a:ext cx="94269" cy="5698523"/>
          </a:xfrm>
          <a:prstGeom prst="rect">
            <a:avLst/>
          </a:prstGeom>
          <a:solidFill>
            <a:srgbClr val="1B435D"/>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800"/>
          </a:p>
        </p:txBody>
      </p:sp>
      <p:pic>
        <p:nvPicPr>
          <p:cNvPr id="28" name="Picture 27">
            <a:extLst>
              <a:ext uri="{FF2B5EF4-FFF2-40B4-BE49-F238E27FC236}">
                <a16:creationId xmlns="" xmlns:a16="http://schemas.microsoft.com/office/drawing/2014/main" id="{E73A4F40-D534-4FC6-86E3-DBAF6DD648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607" y="709318"/>
            <a:ext cx="1172457" cy="1155688"/>
          </a:xfrm>
          <a:prstGeom prst="rect">
            <a:avLst/>
          </a:prstGeom>
        </p:spPr>
      </p:pic>
      <p:sp>
        <p:nvSpPr>
          <p:cNvPr id="29" name="Title 1">
            <a:extLst>
              <a:ext uri="{FF2B5EF4-FFF2-40B4-BE49-F238E27FC236}">
                <a16:creationId xmlns="" xmlns:a16="http://schemas.microsoft.com/office/drawing/2014/main" id="{795EAED3-CDF9-41AE-A98D-7E3C88DFB9E5}"/>
              </a:ext>
            </a:extLst>
          </p:cNvPr>
          <p:cNvSpPr>
            <a:spLocks noGrp="1"/>
          </p:cNvSpPr>
          <p:nvPr>
            <p:ph type="title"/>
          </p:nvPr>
        </p:nvSpPr>
        <p:spPr>
          <a:xfrm>
            <a:off x="1177566" y="732971"/>
            <a:ext cx="10515600" cy="1093085"/>
          </a:xfrm>
        </p:spPr>
        <p:txBody>
          <a:bodyPr/>
          <a:lstStyle/>
          <a:p>
            <a:r>
              <a:rPr lang="en-US" dirty="0"/>
              <a:t>Click to edit Master title style</a:t>
            </a:r>
          </a:p>
        </p:txBody>
      </p:sp>
    </p:spTree>
    <p:extLst>
      <p:ext uri="{BB962C8B-B14F-4D97-AF65-F5344CB8AC3E}">
        <p14:creationId xmlns:p14="http://schemas.microsoft.com/office/powerpoint/2010/main" val="217054285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Ref idx="1001">
        <a:schemeClr val="bg1"/>
      </p:bgRef>
    </p:bg>
    <p:spTree>
      <p:nvGrpSpPr>
        <p:cNvPr id="1" name=""/>
        <p:cNvGrpSpPr/>
        <p:nvPr/>
      </p:nvGrpSpPr>
      <p:grpSpPr>
        <a:xfrm>
          <a:off x="0" y="0"/>
          <a:ext cx="0" cy="0"/>
          <a:chOff x="0" y="0"/>
          <a:chExt cx="0" cy="0"/>
        </a:xfrm>
      </p:grpSpPr>
      <p:sp>
        <p:nvSpPr>
          <p:cNvPr id="20" name="Rectangle 19">
            <a:extLst>
              <a:ext uri="{FF2B5EF4-FFF2-40B4-BE49-F238E27FC236}">
                <a16:creationId xmlns="" xmlns:a16="http://schemas.microsoft.com/office/drawing/2014/main" id="{6DCA0553-72FC-468E-B847-49A59EC91515}"/>
              </a:ext>
            </a:extLst>
          </p:cNvPr>
          <p:cNvSpPr/>
          <p:nvPr userDrawn="1"/>
        </p:nvSpPr>
        <p:spPr>
          <a:xfrm>
            <a:off x="93463" y="1844911"/>
            <a:ext cx="11680606" cy="58885"/>
          </a:xfrm>
          <a:prstGeom prst="rect">
            <a:avLst/>
          </a:prstGeom>
          <a:solidFill>
            <a:srgbClr val="F8AB08"/>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800"/>
          </a:p>
        </p:txBody>
      </p:sp>
      <p:sp>
        <p:nvSpPr>
          <p:cNvPr id="21" name="Rectangle 20">
            <a:extLst>
              <a:ext uri="{FF2B5EF4-FFF2-40B4-BE49-F238E27FC236}">
                <a16:creationId xmlns="" xmlns:a16="http://schemas.microsoft.com/office/drawing/2014/main" id="{EF56F055-6C33-40B3-BF90-D9A574D429BD}"/>
              </a:ext>
            </a:extLst>
          </p:cNvPr>
          <p:cNvSpPr/>
          <p:nvPr userDrawn="1"/>
        </p:nvSpPr>
        <p:spPr>
          <a:xfrm>
            <a:off x="1003162" y="732971"/>
            <a:ext cx="94269" cy="5698523"/>
          </a:xfrm>
          <a:prstGeom prst="rect">
            <a:avLst/>
          </a:prstGeom>
          <a:solidFill>
            <a:srgbClr val="1B435D"/>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800"/>
          </a:p>
        </p:txBody>
      </p:sp>
      <p:pic>
        <p:nvPicPr>
          <p:cNvPr id="22" name="Picture 21">
            <a:extLst>
              <a:ext uri="{FF2B5EF4-FFF2-40B4-BE49-F238E27FC236}">
                <a16:creationId xmlns="" xmlns:a16="http://schemas.microsoft.com/office/drawing/2014/main" id="{DF6A88BF-DE00-413B-B811-9E52B02612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607" y="709318"/>
            <a:ext cx="1172457" cy="1155688"/>
          </a:xfrm>
          <a:prstGeom prst="rect">
            <a:avLst/>
          </a:prstGeom>
        </p:spPr>
      </p:pic>
      <p:sp>
        <p:nvSpPr>
          <p:cNvPr id="23" name="Title 1">
            <a:extLst>
              <a:ext uri="{FF2B5EF4-FFF2-40B4-BE49-F238E27FC236}">
                <a16:creationId xmlns="" xmlns:a16="http://schemas.microsoft.com/office/drawing/2014/main" id="{C1998C53-9099-4975-8B0F-4171961CB4F9}"/>
              </a:ext>
            </a:extLst>
          </p:cNvPr>
          <p:cNvSpPr>
            <a:spLocks noGrp="1"/>
          </p:cNvSpPr>
          <p:nvPr>
            <p:ph type="title"/>
          </p:nvPr>
        </p:nvSpPr>
        <p:spPr>
          <a:xfrm>
            <a:off x="1177566" y="732971"/>
            <a:ext cx="10515600" cy="1093085"/>
          </a:xfrm>
        </p:spPr>
        <p:txBody>
          <a:bodyPr/>
          <a:lstStyle/>
          <a:p>
            <a:r>
              <a:rPr lang="en-US" dirty="0"/>
              <a:t>Click to edit Master title style</a:t>
            </a:r>
          </a:p>
        </p:txBody>
      </p:sp>
    </p:spTree>
    <p:extLst>
      <p:ext uri="{BB962C8B-B14F-4D97-AF65-F5344CB8AC3E}">
        <p14:creationId xmlns:p14="http://schemas.microsoft.com/office/powerpoint/2010/main" val="129090230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3">
        <a:schemeClr val="bg2"/>
      </p:bgRef>
    </p:bg>
    <p:spTree>
      <p:nvGrpSpPr>
        <p:cNvPr id="1" name=""/>
        <p:cNvGrpSpPr/>
        <p:nvPr/>
      </p:nvGrpSpPr>
      <p:grpSpPr>
        <a:xfrm>
          <a:off x="0" y="0"/>
          <a:ext cx="0" cy="0"/>
          <a:chOff x="0" y="0"/>
          <a:chExt cx="0" cy="0"/>
        </a:xfrm>
      </p:grpSpPr>
      <p:pic>
        <p:nvPicPr>
          <p:cNvPr id="11" name="Picture 10">
            <a:extLst>
              <a:ext uri="{FF2B5EF4-FFF2-40B4-BE49-F238E27FC236}">
                <a16:creationId xmlns="" xmlns:a16="http://schemas.microsoft.com/office/drawing/2014/main" id="{9ED9B3BE-F0BA-43F5-AFB0-509D91F2E6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100" y="6260799"/>
            <a:ext cx="2499632" cy="408437"/>
          </a:xfrm>
          <a:prstGeom prst="rect">
            <a:avLst/>
          </a:prstGeom>
        </p:spPr>
      </p:pic>
      <p:pic>
        <p:nvPicPr>
          <p:cNvPr id="12" name="image4.png">
            <a:extLst>
              <a:ext uri="{FF2B5EF4-FFF2-40B4-BE49-F238E27FC236}">
                <a16:creationId xmlns="" xmlns:a16="http://schemas.microsoft.com/office/drawing/2014/main" id="{F3684F37-41C1-442B-B8CC-192D9E572408}"/>
              </a:ext>
            </a:extLst>
          </p:cNvPr>
          <p:cNvPicPr/>
          <p:nvPr userDrawn="1"/>
        </p:nvPicPr>
        <p:blipFill>
          <a:blip r:embed="rId3"/>
          <a:srcRect/>
          <a:stretch>
            <a:fillRect/>
          </a:stretch>
        </p:blipFill>
        <p:spPr>
          <a:xfrm>
            <a:off x="9918628" y="6214194"/>
            <a:ext cx="1236569" cy="501648"/>
          </a:xfrm>
          <a:prstGeom prst="rect">
            <a:avLst/>
          </a:prstGeom>
          <a:ln/>
        </p:spPr>
      </p:pic>
      <p:pic>
        <p:nvPicPr>
          <p:cNvPr id="13" name="Picture 12">
            <a:extLst>
              <a:ext uri="{FF2B5EF4-FFF2-40B4-BE49-F238E27FC236}">
                <a16:creationId xmlns="" xmlns:a16="http://schemas.microsoft.com/office/drawing/2014/main" id="{1547C04E-6CF9-4365-AE24-FC723118FD4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53486" y="6160598"/>
            <a:ext cx="907655" cy="633763"/>
          </a:xfrm>
          <a:prstGeom prst="rect">
            <a:avLst/>
          </a:prstGeom>
        </p:spPr>
      </p:pic>
      <p:pic>
        <p:nvPicPr>
          <p:cNvPr id="14" name="Picture 13">
            <a:extLst>
              <a:ext uri="{FF2B5EF4-FFF2-40B4-BE49-F238E27FC236}">
                <a16:creationId xmlns="" xmlns:a16="http://schemas.microsoft.com/office/drawing/2014/main" id="{2858BEB4-5273-4C38-B92A-929F433B769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651917" y="6214194"/>
            <a:ext cx="1444082" cy="526572"/>
          </a:xfrm>
          <a:prstGeom prst="rect">
            <a:avLst/>
          </a:prstGeom>
        </p:spPr>
      </p:pic>
      <p:pic>
        <p:nvPicPr>
          <p:cNvPr id="18" name="Picture 17">
            <a:extLst>
              <a:ext uri="{FF2B5EF4-FFF2-40B4-BE49-F238E27FC236}">
                <a16:creationId xmlns="" xmlns:a16="http://schemas.microsoft.com/office/drawing/2014/main" id="{8763185B-7EEF-4B9F-90EF-C1773F4433B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502473" y="63859"/>
            <a:ext cx="1253764" cy="1253764"/>
          </a:xfrm>
          <a:prstGeom prst="rect">
            <a:avLst/>
          </a:prstGeom>
        </p:spPr>
      </p:pic>
      <p:pic>
        <p:nvPicPr>
          <p:cNvPr id="19" name="Picture 18">
            <a:extLst>
              <a:ext uri="{FF2B5EF4-FFF2-40B4-BE49-F238E27FC236}">
                <a16:creationId xmlns="" xmlns:a16="http://schemas.microsoft.com/office/drawing/2014/main" id="{394211A2-C102-4CE6-887C-31766CD61947}"/>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l="17184" t="12568" r="15833" b="17977"/>
          <a:stretch/>
        </p:blipFill>
        <p:spPr>
          <a:xfrm>
            <a:off x="1395058" y="0"/>
            <a:ext cx="1289148" cy="1317623"/>
          </a:xfrm>
          <a:prstGeom prst="rect">
            <a:avLst/>
          </a:prstGeom>
        </p:spPr>
      </p:pic>
    </p:spTree>
    <p:extLst>
      <p:ext uri="{BB962C8B-B14F-4D97-AF65-F5344CB8AC3E}">
        <p14:creationId xmlns:p14="http://schemas.microsoft.com/office/powerpoint/2010/main" val="1604510408"/>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341065-630F-4E4B-BF64-2399158E9F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2374C1C-A7A6-4915-968E-06D19AD6A3E9}"/>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D1B8D32A-90A3-4B8D-9900-59FA8ACCF361}"/>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pic>
        <p:nvPicPr>
          <p:cNvPr id="12" name="Picture 11">
            <a:extLst>
              <a:ext uri="{FF2B5EF4-FFF2-40B4-BE49-F238E27FC236}">
                <a16:creationId xmlns="" xmlns:a16="http://schemas.microsoft.com/office/drawing/2014/main" id="{9761858F-C7F8-4332-86C7-1A95BBD8F28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6406" y="-119564"/>
            <a:ext cx="1172457" cy="1155688"/>
          </a:xfrm>
          <a:prstGeom prst="rect">
            <a:avLst/>
          </a:prstGeom>
        </p:spPr>
      </p:pic>
    </p:spTree>
    <p:extLst>
      <p:ext uri="{BB962C8B-B14F-4D97-AF65-F5344CB8AC3E}">
        <p14:creationId xmlns:p14="http://schemas.microsoft.com/office/powerpoint/2010/main" val="375622323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1DF842-EB0B-4AEE-96A6-1AC1AEB324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747A6A42-CA57-4F38-82F0-348DB85FB9E4}"/>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 xmlns:a16="http://schemas.microsoft.com/office/drawing/2014/main" id="{EEA36DCA-AE83-4A7C-BBD5-DFA6036CB910}"/>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pic>
        <p:nvPicPr>
          <p:cNvPr id="11" name="Picture 10">
            <a:extLst>
              <a:ext uri="{FF2B5EF4-FFF2-40B4-BE49-F238E27FC236}">
                <a16:creationId xmlns="" xmlns:a16="http://schemas.microsoft.com/office/drawing/2014/main" id="{942D7049-38F6-4B0E-B795-A6AA5E5696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6406" y="-119564"/>
            <a:ext cx="1172457" cy="1155688"/>
          </a:xfrm>
          <a:prstGeom prst="rect">
            <a:avLst/>
          </a:prstGeom>
        </p:spPr>
      </p:pic>
    </p:spTree>
    <p:extLst>
      <p:ext uri="{BB962C8B-B14F-4D97-AF65-F5344CB8AC3E}">
        <p14:creationId xmlns:p14="http://schemas.microsoft.com/office/powerpoint/2010/main" val="343583752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37241E1-1898-467F-96E9-1D0A702DBE9B}"/>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FC61426-71F0-404B-A95C-1EA807E391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5100F4E-0019-4303-834D-B3350D52E7B2}"/>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7B7879-7E8D-48B0-B795-B2071FE58E17}" type="datetimeFigureOut">
              <a:rPr lang="en-US" smtClean="0"/>
              <a:t>2/2/2019</a:t>
            </a:fld>
            <a:endParaRPr lang="en-US"/>
          </a:p>
        </p:txBody>
      </p:sp>
      <p:sp>
        <p:nvSpPr>
          <p:cNvPr id="5" name="Footer Placeholder 4">
            <a:extLst>
              <a:ext uri="{FF2B5EF4-FFF2-40B4-BE49-F238E27FC236}">
                <a16:creationId xmlns="" xmlns:a16="http://schemas.microsoft.com/office/drawing/2014/main" id="{1A68033C-236B-4834-B81D-110D6D88412F}"/>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6BCD7207-AD4D-4A46-9D43-A9B1D0498963}"/>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F3BD8-F06A-426F-B879-962EC16E8C33}" type="slidenum">
              <a:rPr lang="en-US" smtClean="0"/>
              <a:t>‹N°›</a:t>
            </a:fld>
            <a:endParaRPr lang="en-US"/>
          </a:p>
        </p:txBody>
      </p:sp>
    </p:spTree>
    <p:extLst>
      <p:ext uri="{BB962C8B-B14F-4D97-AF65-F5344CB8AC3E}">
        <p14:creationId xmlns:p14="http://schemas.microsoft.com/office/powerpoint/2010/main" val="903498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5.gif"/><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7" Type="http://schemas.openxmlformats.org/officeDocument/2006/relationships/image" Target="../media/image21.pn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F0FBD7-3F67-4F54-9C80-B0A219458187}"/>
              </a:ext>
            </a:extLst>
          </p:cNvPr>
          <p:cNvSpPr>
            <a:spLocks noGrp="1"/>
          </p:cNvSpPr>
          <p:nvPr>
            <p:ph type="ctrTitle"/>
          </p:nvPr>
        </p:nvSpPr>
        <p:spPr>
          <a:xfrm>
            <a:off x="1524000" y="1409134"/>
            <a:ext cx="9144000" cy="2146866"/>
          </a:xfrm>
        </p:spPr>
        <p:txBody>
          <a:bodyPr>
            <a:normAutofit/>
          </a:bodyPr>
          <a:lstStyle/>
          <a:p>
            <a:r>
              <a:rPr lang="es-ES" sz="4800" b="1" spc="-15" dirty="0" err="1">
                <a:effectLst>
                  <a:outerShdw blurRad="38100" dist="38100" dir="2700000" algn="tl">
                    <a:srgbClr val="000000">
                      <a:alpha val="43137"/>
                    </a:srgbClr>
                  </a:outerShdw>
                </a:effectLst>
                <a:latin typeface="Calibri"/>
                <a:cs typeface="Calibri"/>
              </a:rPr>
              <a:t>Région</a:t>
            </a:r>
            <a:r>
              <a:rPr lang="es-ES" sz="4800" b="1" spc="-15" dirty="0">
                <a:effectLst>
                  <a:outerShdw blurRad="38100" dist="38100" dir="2700000" algn="tl">
                    <a:srgbClr val="000000">
                      <a:alpha val="43137"/>
                    </a:srgbClr>
                  </a:outerShdw>
                </a:effectLst>
                <a:latin typeface="Calibri"/>
                <a:cs typeface="Calibri"/>
              </a:rPr>
              <a:t> </a:t>
            </a:r>
            <a:r>
              <a:rPr lang="es-ES" sz="4800" b="1" spc="-15" dirty="0" err="1">
                <a:effectLst>
                  <a:outerShdw blurRad="38100" dist="38100" dir="2700000" algn="tl">
                    <a:srgbClr val="000000">
                      <a:alpha val="43137"/>
                    </a:srgbClr>
                  </a:outerShdw>
                </a:effectLst>
                <a:latin typeface="Calibri"/>
                <a:cs typeface="Calibri"/>
              </a:rPr>
              <a:t>Tanger-Tétouan</a:t>
            </a:r>
            <a:r>
              <a:rPr lang="es-ES" sz="4800" b="1" spc="-15" dirty="0">
                <a:effectLst>
                  <a:outerShdw blurRad="38100" dist="38100" dir="2700000" algn="tl">
                    <a:srgbClr val="000000">
                      <a:alpha val="43137"/>
                    </a:srgbClr>
                  </a:outerShdw>
                </a:effectLst>
                <a:latin typeface="Calibri"/>
                <a:cs typeface="Calibri"/>
              </a:rPr>
              <a:t>, Al </a:t>
            </a:r>
            <a:r>
              <a:rPr lang="es-ES" sz="4800" b="1" spc="-15" dirty="0" err="1">
                <a:effectLst>
                  <a:outerShdw blurRad="38100" dist="38100" dir="2700000" algn="tl">
                    <a:srgbClr val="000000">
                      <a:alpha val="43137"/>
                    </a:srgbClr>
                  </a:outerShdw>
                </a:effectLst>
                <a:latin typeface="Calibri"/>
                <a:cs typeface="Calibri"/>
              </a:rPr>
              <a:t>Hoceima</a:t>
            </a:r>
            <a:endParaRPr lang="es-ES" sz="4800" b="1" spc="-15" dirty="0">
              <a:effectLst>
                <a:outerShdw blurRad="38100" dist="38100" dir="2700000" algn="tl">
                  <a:srgbClr val="000000">
                    <a:alpha val="43137"/>
                  </a:srgbClr>
                </a:outerShdw>
              </a:effectLst>
              <a:latin typeface="Calibri"/>
              <a:cs typeface="Calibri"/>
            </a:endParaRPr>
          </a:p>
        </p:txBody>
      </p:sp>
      <p:sp>
        <p:nvSpPr>
          <p:cNvPr id="3" name="Subtitle 2">
            <a:extLst>
              <a:ext uri="{FF2B5EF4-FFF2-40B4-BE49-F238E27FC236}">
                <a16:creationId xmlns="" xmlns:a16="http://schemas.microsoft.com/office/drawing/2014/main" id="{AD153541-D2DF-4AE6-A22E-9AFA9C51260E}"/>
              </a:ext>
            </a:extLst>
          </p:cNvPr>
          <p:cNvSpPr>
            <a:spLocks noGrp="1"/>
          </p:cNvSpPr>
          <p:nvPr>
            <p:ph type="subTitle" idx="1"/>
          </p:nvPr>
        </p:nvSpPr>
        <p:spPr/>
        <p:txBody>
          <a:bodyPr>
            <a:normAutofit/>
          </a:bodyPr>
          <a:lstStyle/>
          <a:p>
            <a:pPr lvl="0" eaLnBrk="0" fontAlgn="base" hangingPunct="0">
              <a:spcBef>
                <a:spcPct val="0"/>
              </a:spcBef>
              <a:spcAft>
                <a:spcPts val="600"/>
              </a:spcAft>
            </a:pPr>
            <a:r>
              <a:rPr lang="fr-FR" altLang="en-US" b="1" i="0" dirty="0">
                <a:ln>
                  <a:noFill/>
                </a:ln>
                <a:solidFill>
                  <a:srgbClr val="002060"/>
                </a:solidFill>
                <a:effectLst/>
                <a:latin typeface="Calibri" panose="020F0502020204030204" pitchFamily="34" charset="0"/>
                <a:ea typeface="Calibri" panose="020F0502020204030204" pitchFamily="34" charset="0"/>
                <a:cs typeface="Arial" panose="020B0604020202020204" pitchFamily="34" charset="0"/>
              </a:rPr>
              <a:t>Projet </a:t>
            </a:r>
            <a:r>
              <a:rPr lang="fr-FR" altLang="en-US" b="1" i="0" dirty="0" smtClean="0">
                <a:ln>
                  <a:noFill/>
                </a:ln>
                <a:solidFill>
                  <a:srgbClr val="002060"/>
                </a:solidFill>
                <a:effectLst/>
                <a:latin typeface="Calibri" panose="020F0502020204030204" pitchFamily="34" charset="0"/>
                <a:ea typeface="Calibri" panose="020F0502020204030204" pitchFamily="34" charset="0"/>
                <a:cs typeface="Arial" panose="020B0604020202020204" pitchFamily="34" charset="0"/>
              </a:rPr>
              <a:t>TASHAROC </a:t>
            </a:r>
            <a:r>
              <a:rPr lang="fr-FR" altLang="en-US" b="1" i="0" dirty="0">
                <a:ln>
                  <a:noFill/>
                </a:ln>
                <a:solidFill>
                  <a:srgbClr val="001F6B"/>
                </a:solidFill>
                <a:effectLst/>
                <a:latin typeface="Calibri" panose="020F0502020204030204" pitchFamily="34" charset="0"/>
                <a:ea typeface="Calibri" panose="020F0502020204030204" pitchFamily="34" charset="0"/>
                <a:cs typeface="Arial" panose="020B0604020202020204" pitchFamily="34" charset="0"/>
              </a:rPr>
              <a:t>– </a:t>
            </a:r>
            <a:r>
              <a:rPr lang="fr-FR" altLang="en-US" b="1" i="0" dirty="0" smtClean="0">
                <a:ln>
                  <a:noFill/>
                </a:ln>
                <a:solidFill>
                  <a:srgbClr val="001F6B"/>
                </a:solidFill>
                <a:effectLst/>
                <a:latin typeface="Calibri" panose="020F0502020204030204" pitchFamily="34" charset="0"/>
                <a:ea typeface="Calibri" panose="020F0502020204030204" pitchFamily="34" charset="0"/>
                <a:cs typeface="Arial" panose="020B0604020202020204" pitchFamily="34" charset="0"/>
              </a:rPr>
              <a:t>CARREFOUR DE l’ENTREPRENARIAT DE LA REGION TTAH</a:t>
            </a:r>
            <a:endParaRPr lang="fr-FR" b="1" dirty="0" smtClean="0">
              <a:solidFill>
                <a:srgbClr val="001F6B"/>
              </a:solidFill>
              <a:effectLst/>
              <a:cs typeface="Calibri"/>
            </a:endParaRPr>
          </a:p>
          <a:p>
            <a:pPr marL="12700" algn="r">
              <a:lnSpc>
                <a:spcPct val="100000"/>
              </a:lnSpc>
              <a:spcBef>
                <a:spcPts val="440"/>
              </a:spcBef>
            </a:pPr>
            <a:r>
              <a:rPr lang="fr-FR" b="1" dirty="0" smtClean="0">
                <a:solidFill>
                  <a:srgbClr val="001F5F"/>
                </a:solidFill>
                <a:effectLst/>
                <a:cs typeface="Calibri"/>
              </a:rPr>
              <a:t>Samir</a:t>
            </a:r>
            <a:r>
              <a:rPr lang="fr-FR" b="1" spc="-105" dirty="0" smtClean="0">
                <a:solidFill>
                  <a:srgbClr val="001F5F"/>
                </a:solidFill>
                <a:effectLst/>
                <a:cs typeface="Calibri"/>
              </a:rPr>
              <a:t> </a:t>
            </a:r>
            <a:r>
              <a:rPr lang="fr-FR" b="1" dirty="0">
                <a:solidFill>
                  <a:srgbClr val="001F5F"/>
                </a:solidFill>
                <a:effectLst/>
                <a:cs typeface="Calibri"/>
              </a:rPr>
              <a:t>BELRHANDORIA</a:t>
            </a:r>
            <a:endParaRPr lang="fr-FR" dirty="0">
              <a:effectLst/>
              <a:cs typeface="Calibri"/>
            </a:endParaRPr>
          </a:p>
          <a:p>
            <a:pPr marL="1265555" algn="r">
              <a:lnSpc>
                <a:spcPct val="100000"/>
              </a:lnSpc>
              <a:spcBef>
                <a:spcPts val="340"/>
              </a:spcBef>
            </a:pPr>
            <a:r>
              <a:rPr lang="fr-FR" b="1" spc="-10" dirty="0">
                <a:solidFill>
                  <a:srgbClr val="001F5F"/>
                </a:solidFill>
                <a:effectLst/>
                <a:cs typeface="Calibri"/>
              </a:rPr>
              <a:t>Janvier</a:t>
            </a:r>
            <a:r>
              <a:rPr lang="fr-FR" b="1" spc="-95" dirty="0">
                <a:solidFill>
                  <a:srgbClr val="001F5F"/>
                </a:solidFill>
                <a:effectLst/>
                <a:cs typeface="Calibri"/>
              </a:rPr>
              <a:t> </a:t>
            </a:r>
            <a:r>
              <a:rPr lang="fr-FR" b="1" spc="-5" dirty="0">
                <a:solidFill>
                  <a:srgbClr val="001F5F"/>
                </a:solidFill>
                <a:effectLst/>
                <a:cs typeface="Calibri"/>
              </a:rPr>
              <a:t>2019</a:t>
            </a:r>
            <a:endParaRPr lang="fr-FR" dirty="0">
              <a:effectLst/>
              <a:cs typeface="Calibri"/>
            </a:endParaRPr>
          </a:p>
          <a:p>
            <a:endParaRPr lang="en-US" dirty="0"/>
          </a:p>
        </p:txBody>
      </p:sp>
    </p:spTree>
    <p:extLst>
      <p:ext uri="{BB962C8B-B14F-4D97-AF65-F5344CB8AC3E}">
        <p14:creationId xmlns:p14="http://schemas.microsoft.com/office/powerpoint/2010/main" val="245787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4276252995"/>
              </p:ext>
            </p:extLst>
          </p:nvPr>
        </p:nvGraphicFramePr>
        <p:xfrm>
          <a:off x="1491300" y="2002971"/>
          <a:ext cx="10201865" cy="4467235"/>
        </p:xfrm>
        <a:graphic>
          <a:graphicData uri="http://schemas.openxmlformats.org/drawingml/2006/table">
            <a:tbl>
              <a:tblPr firstRow="1" bandRow="1">
                <a:tableStyleId>{5C22544A-7EE6-4342-B048-85BDC9FD1C3A}</a:tableStyleId>
              </a:tblPr>
              <a:tblGrid>
                <a:gridCol w="1331395"/>
                <a:gridCol w="1905685"/>
                <a:gridCol w="2884039"/>
                <a:gridCol w="2040373"/>
                <a:gridCol w="2040373"/>
              </a:tblGrid>
              <a:tr h="450669">
                <a:tc>
                  <a:txBody>
                    <a:bodyPr/>
                    <a:lstStyle/>
                    <a:p>
                      <a:endParaRPr lang="fr-FR" dirty="0"/>
                    </a:p>
                  </a:txBody>
                  <a:tcPr>
                    <a:solidFill>
                      <a:srgbClr val="0F436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Programme d’entrepreneuriat</a:t>
                      </a:r>
                    </a:p>
                  </a:txBody>
                  <a:tcPr anchor="ctr">
                    <a:solidFill>
                      <a:srgbClr val="0F436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Accompagnement</a:t>
                      </a:r>
                    </a:p>
                  </a:txBody>
                  <a:tcPr anchor="ctr">
                    <a:solidFill>
                      <a:srgbClr val="0F436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Admissibilité</a:t>
                      </a:r>
                    </a:p>
                  </a:txBody>
                  <a:tcPr anchor="ctr">
                    <a:solidFill>
                      <a:srgbClr val="0F436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Condition de</a:t>
                      </a:r>
                      <a:r>
                        <a:rPr lang="fr-FR" sz="1400" baseline="0" dirty="0" smtClean="0"/>
                        <a:t> financement</a:t>
                      </a:r>
                      <a:endParaRPr lang="fr-FR" sz="1400" dirty="0" smtClean="0"/>
                    </a:p>
                  </a:txBody>
                  <a:tcPr anchor="ctr">
                    <a:solidFill>
                      <a:srgbClr val="0F4364"/>
                    </a:solidFill>
                  </a:tcPr>
                </a:tc>
              </a:tr>
              <a:tr h="1006370">
                <a:tc>
                  <a:txBody>
                    <a:bodyPr/>
                    <a:lstStyle/>
                    <a:p>
                      <a:pPr algn="ctr"/>
                      <a:r>
                        <a:rPr lang="fr-FR" sz="1300" dirty="0" smtClean="0"/>
                        <a:t>Entreprise en création</a:t>
                      </a:r>
                      <a:endParaRPr lang="fr-FR" sz="1300" b="1" dirty="0">
                        <a:solidFill>
                          <a:srgbClr val="002060"/>
                        </a:solidFill>
                      </a:endParaRPr>
                    </a:p>
                  </a:txBody>
                  <a:tcPr anchor="ctr"/>
                </a:tc>
                <a:tc>
                  <a:txBody>
                    <a:bodyPr/>
                    <a:lstStyle/>
                    <a:p>
                      <a:pPr algn="ctr"/>
                      <a:r>
                        <a:rPr lang="fr-FR" sz="1300" dirty="0" err="1" smtClean="0"/>
                        <a:t>Seed</a:t>
                      </a:r>
                      <a:endParaRPr lang="fr-FR" sz="1300" dirty="0">
                        <a:solidFill>
                          <a:srgbClr val="002060"/>
                        </a:solidFill>
                      </a:endParaRPr>
                    </a:p>
                  </a:txBody>
                  <a:tcPr anchor="ctr"/>
                </a:tc>
                <a:tc>
                  <a:txBody>
                    <a:bodyPr/>
                    <a:lstStyle/>
                    <a:p>
                      <a:pPr algn="ctr"/>
                      <a:r>
                        <a:rPr lang="fr-FR" sz="1300" dirty="0" smtClean="0"/>
                        <a:t>Accès</a:t>
                      </a:r>
                      <a:r>
                        <a:rPr lang="fr-FR" sz="1300" baseline="0" dirty="0" smtClean="0"/>
                        <a:t> et orientation aux programmes recensés lors de l’étude</a:t>
                      </a:r>
                    </a:p>
                    <a:p>
                      <a:pPr algn="ctr"/>
                      <a:r>
                        <a:rPr lang="fr-FR" sz="1300" baseline="0" dirty="0" smtClean="0"/>
                        <a:t>Suivi de la part de l’équipe de gestion</a:t>
                      </a:r>
                      <a:endParaRPr lang="fr-FR" sz="1300" dirty="0">
                        <a:solidFill>
                          <a:srgbClr val="002060"/>
                        </a:solidFill>
                      </a:endParaRPr>
                    </a:p>
                  </a:txBody>
                  <a:tcPr anchor="ctr"/>
                </a:tc>
                <a:tc>
                  <a:txBody>
                    <a:bodyPr/>
                    <a:lstStyle/>
                    <a:p>
                      <a:pPr algn="ctr"/>
                      <a:r>
                        <a:rPr lang="fr-FR" sz="1300" dirty="0" smtClean="0"/>
                        <a:t>Critères liés </a:t>
                      </a:r>
                      <a:r>
                        <a:rPr lang="fr-FR" sz="1300" baseline="0" dirty="0" smtClean="0"/>
                        <a:t> à la qualité du projet (secteur, équipe, business plan)</a:t>
                      </a:r>
                      <a:endParaRPr lang="fr-FR" sz="1300" dirty="0">
                        <a:solidFill>
                          <a:srgbClr val="00206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dirty="0" smtClean="0"/>
                        <a:t>Investissement</a:t>
                      </a:r>
                      <a:r>
                        <a:rPr lang="fr-FR" sz="1300" baseline="0" dirty="0" smtClean="0"/>
                        <a:t> de 150 KDH à 500 KDH</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dirty="0" smtClean="0"/>
                        <a:t>avec prise de participation au capital</a:t>
                      </a:r>
                    </a:p>
                    <a:p>
                      <a:pPr algn="ctr"/>
                      <a:endParaRPr lang="fr-FR" sz="1300" dirty="0">
                        <a:solidFill>
                          <a:srgbClr val="002060"/>
                        </a:solidFill>
                      </a:endParaRPr>
                    </a:p>
                  </a:txBody>
                  <a:tcPr anchor="ctr"/>
                </a:tc>
              </a:tr>
              <a:tr h="1559165">
                <a:tc>
                  <a:txBody>
                    <a:bodyPr/>
                    <a:lstStyle/>
                    <a:p>
                      <a:pPr algn="ctr"/>
                      <a:r>
                        <a:rPr lang="fr-FR" sz="1300" dirty="0" smtClean="0"/>
                        <a:t>Entreprise</a:t>
                      </a:r>
                      <a:r>
                        <a:rPr lang="fr-FR" sz="1300" baseline="0" dirty="0" smtClean="0"/>
                        <a:t> déjà créée</a:t>
                      </a:r>
                      <a:endParaRPr lang="fr-FR" sz="1300" b="1" dirty="0">
                        <a:solidFill>
                          <a:srgbClr val="002060"/>
                        </a:solidFill>
                      </a:endParaRPr>
                    </a:p>
                  </a:txBody>
                  <a:tcPr anchor="ctr"/>
                </a:tc>
                <a:tc>
                  <a:txBody>
                    <a:bodyPr/>
                    <a:lstStyle/>
                    <a:p>
                      <a:pPr algn="ctr"/>
                      <a:r>
                        <a:rPr lang="fr-FR" sz="1300" dirty="0" smtClean="0"/>
                        <a:t>Accélération</a:t>
                      </a:r>
                      <a:endParaRPr lang="fr-FR" sz="1300" dirty="0">
                        <a:solidFill>
                          <a:srgbClr val="00206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3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fr-FR" sz="1300" dirty="0" smtClean="0"/>
                        <a:t>Accès aux</a:t>
                      </a:r>
                      <a:r>
                        <a:rPr lang="fr-FR" sz="1300" baseline="0" dirty="0" smtClean="0"/>
                        <a:t> programmes nationaux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300" dirty="0" smtClean="0"/>
                        <a:t>Suivi</a:t>
                      </a:r>
                      <a:r>
                        <a:rPr lang="fr-FR" sz="1300" baseline="0" dirty="0" smtClean="0"/>
                        <a:t> de l’équipe de gestion</a:t>
                      </a:r>
                      <a:endParaRPr lang="fr-FR" sz="13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fr-FR" sz="1300" dirty="0" smtClean="0"/>
                        <a:t>Réseau d’experts / mentors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dirty="0" smtClean="0"/>
                        <a:t>Accès à des renseignements stratégiques sur les marchés et à un soutien réseau</a:t>
                      </a:r>
                    </a:p>
                    <a:p>
                      <a:pPr marL="0" marR="0" indent="0" algn="ctr" defTabSz="914400" rtl="0" eaLnBrk="1" fontAlgn="auto" latinLnBrk="0" hangingPunct="1">
                        <a:lnSpc>
                          <a:spcPct val="100000"/>
                        </a:lnSpc>
                        <a:spcBef>
                          <a:spcPts val="0"/>
                        </a:spcBef>
                        <a:spcAft>
                          <a:spcPts val="0"/>
                        </a:spcAft>
                        <a:buClrTx/>
                        <a:buSzTx/>
                        <a:buFontTx/>
                        <a:buNone/>
                        <a:tabLst/>
                        <a:defRPr/>
                      </a:pPr>
                      <a:endParaRPr lang="fr-FR" sz="1300" dirty="0" smtClean="0">
                        <a:solidFill>
                          <a:srgbClr val="002060"/>
                        </a:solidFill>
                      </a:endParaRPr>
                    </a:p>
                  </a:txBody>
                  <a:tcPr anchor="ctr"/>
                </a:tc>
                <a:tc>
                  <a:txBody>
                    <a:bodyPr/>
                    <a:lstStyle/>
                    <a:p>
                      <a:pPr algn="ctr"/>
                      <a:r>
                        <a:rPr lang="fr-FR" sz="1300" dirty="0" smtClean="0"/>
                        <a:t>CA minimum</a:t>
                      </a:r>
                      <a:r>
                        <a:rPr lang="fr-FR" sz="1300" baseline="0" dirty="0" smtClean="0"/>
                        <a:t> de 1 MDH</a:t>
                      </a:r>
                    </a:p>
                    <a:p>
                      <a:pPr algn="ctr"/>
                      <a:r>
                        <a:rPr lang="fr-FR" sz="1300" baseline="0" dirty="0" smtClean="0"/>
                        <a:t>Historique de 3 ans</a:t>
                      </a:r>
                    </a:p>
                    <a:p>
                      <a:pPr algn="ctr"/>
                      <a:r>
                        <a:rPr lang="fr-FR" sz="1300" dirty="0" smtClean="0"/>
                        <a:t>Critères liés </a:t>
                      </a:r>
                      <a:r>
                        <a:rPr lang="fr-FR" sz="1300" baseline="0" dirty="0" smtClean="0"/>
                        <a:t> à la qualité du projet (secteur, équipe, business plan)</a:t>
                      </a:r>
                      <a:endParaRPr lang="fr-FR" sz="1300" baseline="0" dirty="0" smtClean="0">
                        <a:solidFill>
                          <a:srgbClr val="002060"/>
                        </a:solidFill>
                      </a:endParaRPr>
                    </a:p>
                  </a:txBody>
                  <a:tcPr anchor="ctr"/>
                </a:tc>
                <a:tc>
                  <a:txBody>
                    <a:bodyPr/>
                    <a:lstStyle/>
                    <a:p>
                      <a:pPr algn="ctr"/>
                      <a:r>
                        <a:rPr lang="fr-FR" sz="1300" dirty="0" smtClean="0"/>
                        <a:t>Investissement à partir de 500KDH à 1MDH avec prise de participation au capital</a:t>
                      </a:r>
                      <a:endParaRPr lang="fr-FR" sz="1300" dirty="0" smtClean="0">
                        <a:solidFill>
                          <a:srgbClr val="002060"/>
                        </a:solidFill>
                      </a:endParaRPr>
                    </a:p>
                  </a:txBody>
                  <a:tcPr anchor="ctr"/>
                </a:tc>
              </a:tr>
              <a:tr h="1190635">
                <a:tc>
                  <a:txBody>
                    <a:bodyPr/>
                    <a:lstStyle/>
                    <a:p>
                      <a:pPr algn="ctr"/>
                      <a:r>
                        <a:rPr lang="fr-FR" sz="1300" dirty="0" smtClean="0"/>
                        <a:t>Secteurs</a:t>
                      </a:r>
                      <a:r>
                        <a:rPr lang="fr-FR" sz="1300" baseline="0" dirty="0" smtClean="0"/>
                        <a:t> stratégiques</a:t>
                      </a:r>
                      <a:endParaRPr lang="fr-FR" sz="1300" b="1" dirty="0">
                        <a:solidFill>
                          <a:srgbClr val="002060"/>
                        </a:solidFill>
                      </a:endParaRPr>
                    </a:p>
                  </a:txBody>
                  <a:tcPr anchor="ctr"/>
                </a:tc>
                <a:tc>
                  <a:txBody>
                    <a:bodyPr/>
                    <a:lstStyle/>
                    <a:p>
                      <a:pPr algn="ctr"/>
                      <a:r>
                        <a:rPr lang="fr-FR" sz="1300" dirty="0" smtClean="0"/>
                        <a:t>Target</a:t>
                      </a:r>
                      <a:endParaRPr lang="fr-FR" sz="1300" dirty="0">
                        <a:solidFill>
                          <a:srgbClr val="002060"/>
                        </a:solidFill>
                      </a:endParaRPr>
                    </a:p>
                  </a:txBody>
                  <a:tcPr anchor="ctr"/>
                </a:tc>
                <a:tc>
                  <a:txBody>
                    <a:bodyPr/>
                    <a:lstStyle/>
                    <a:p>
                      <a:pPr algn="ctr"/>
                      <a:r>
                        <a:rPr lang="fr-FR" sz="1300" dirty="0" smtClean="0"/>
                        <a:t>une formation, des ressources et des fonds qui aideront à créer une entreprise</a:t>
                      </a:r>
                      <a:endParaRPr lang="fr-FR" sz="1300" dirty="0">
                        <a:solidFill>
                          <a:srgbClr val="002060"/>
                        </a:solidFill>
                      </a:endParaRPr>
                    </a:p>
                  </a:txBody>
                  <a:tcPr anchor="ctr"/>
                </a:tc>
                <a:tc>
                  <a:txBody>
                    <a:bodyPr/>
                    <a:lstStyle/>
                    <a:p>
                      <a:pPr algn="ctr"/>
                      <a:r>
                        <a:rPr lang="fr-FR" sz="1300" dirty="0" smtClean="0"/>
                        <a:t>Appartenance</a:t>
                      </a:r>
                      <a:r>
                        <a:rPr lang="fr-FR" sz="1300" baseline="0" dirty="0" smtClean="0"/>
                        <a:t> à la liste de secteurs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baseline="0" dirty="0" smtClean="0"/>
                        <a:t>NEET, Culture, Aquaculture, Tourisme Rural, Education)</a:t>
                      </a:r>
                      <a:endParaRPr lang="fr-FR" sz="1300" dirty="0" smtClean="0"/>
                    </a:p>
                    <a:p>
                      <a:pPr algn="ctr"/>
                      <a:endParaRPr lang="fr-FR" sz="1300" dirty="0">
                        <a:solidFill>
                          <a:srgbClr val="00206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dirty="0" smtClean="0"/>
                        <a:t>Prêts d’honneur de 250KDH sur  5 à 10 ans</a:t>
                      </a:r>
                      <a:endParaRPr lang="fr-FR" sz="1300" dirty="0" smtClean="0">
                        <a:solidFill>
                          <a:srgbClr val="002060"/>
                        </a:solidFill>
                      </a:endParaRPr>
                    </a:p>
                  </a:txBody>
                  <a:tcPr anchor="ctr"/>
                </a:tc>
              </a:tr>
            </a:tbl>
          </a:graphicData>
        </a:graphic>
      </p:graphicFrame>
      <p:sp>
        <p:nvSpPr>
          <p:cNvPr id="5" name="Titre 1"/>
          <p:cNvSpPr>
            <a:spLocks noGrp="1"/>
          </p:cNvSpPr>
          <p:nvPr>
            <p:ph type="title"/>
          </p:nvPr>
        </p:nvSpPr>
        <p:spPr>
          <a:xfrm>
            <a:off x="1177566" y="732971"/>
            <a:ext cx="10515600" cy="1093085"/>
          </a:xfrm>
        </p:spPr>
        <p:txBody>
          <a:bodyPr/>
          <a:lstStyle/>
          <a:p>
            <a:r>
              <a:rPr lang="fr-FR" dirty="0" smtClean="0"/>
              <a:t>Axe Fonds </a:t>
            </a:r>
            <a:r>
              <a:rPr lang="fr-FR" dirty="0" smtClean="0"/>
              <a:t>d’entreprenariat </a:t>
            </a:r>
            <a:r>
              <a:rPr lang="fr-FR" dirty="0" smtClean="0"/>
              <a:t>– 50/100 MDH</a:t>
            </a:r>
            <a:endParaRPr lang="fr-FR" dirty="0"/>
          </a:p>
        </p:txBody>
      </p:sp>
    </p:spTree>
    <p:extLst>
      <p:ext uri="{BB962C8B-B14F-4D97-AF65-F5344CB8AC3E}">
        <p14:creationId xmlns:p14="http://schemas.microsoft.com/office/powerpoint/2010/main" val="3208803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Planning</a:t>
            </a:r>
            <a:endParaRPr lang="fr-FR" dirty="0">
              <a:solidFill>
                <a:srgbClr val="FF0000"/>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1921520458"/>
              </p:ext>
            </p:extLst>
          </p:nvPr>
        </p:nvGraphicFramePr>
        <p:xfrm>
          <a:off x="1409699" y="2109946"/>
          <a:ext cx="10027557" cy="4042418"/>
        </p:xfrm>
        <a:graphic>
          <a:graphicData uri="http://schemas.openxmlformats.org/drawingml/2006/table">
            <a:tbl>
              <a:tblPr/>
              <a:tblGrid>
                <a:gridCol w="5696589"/>
                <a:gridCol w="721828"/>
                <a:gridCol w="721828"/>
                <a:gridCol w="721828"/>
                <a:gridCol w="721828"/>
                <a:gridCol w="721828"/>
                <a:gridCol w="721828"/>
              </a:tblGrid>
              <a:tr h="335773">
                <a:tc>
                  <a:txBody>
                    <a:bodyPr/>
                    <a:lstStyle/>
                    <a:p>
                      <a:pPr algn="ctr" fontAlgn="b"/>
                      <a:r>
                        <a:rPr lang="fr-FR" sz="2000" b="1" i="0" u="none" strike="noStrike" dirty="0">
                          <a:solidFill>
                            <a:srgbClr val="244062"/>
                          </a:solidFill>
                          <a:effectLst/>
                          <a:latin typeface="Calibri" panose="020F0502020204030204" pitchFamily="34" charset="0"/>
                        </a:rPr>
                        <a:t>Etapes</a:t>
                      </a:r>
                    </a:p>
                  </a:txBody>
                  <a:tcPr marL="9525" marR="9525" marT="9525" marB="0" anchor="ctr">
                    <a:lnL>
                      <a:noFill/>
                    </a:lnL>
                    <a:lnR>
                      <a:noFill/>
                    </a:lnR>
                    <a:lnT>
                      <a:noFill/>
                    </a:lnT>
                    <a:lnB>
                      <a:noFill/>
                    </a:lnB>
                    <a:solidFill>
                      <a:srgbClr val="FFFFFF"/>
                    </a:solidFill>
                  </a:tcPr>
                </a:tc>
                <a:tc>
                  <a:txBody>
                    <a:bodyPr/>
                    <a:lstStyle/>
                    <a:p>
                      <a:pPr algn="ctr" fontAlgn="b"/>
                      <a:r>
                        <a:rPr lang="fr-FR" sz="2000" b="1" i="0" u="none" strike="noStrike">
                          <a:solidFill>
                            <a:srgbClr val="244062"/>
                          </a:solidFill>
                          <a:effectLst/>
                          <a:latin typeface="Calibri" panose="020F0502020204030204" pitchFamily="34" charset="0"/>
                        </a:rPr>
                        <a:t>1</a:t>
                      </a:r>
                    </a:p>
                  </a:txBody>
                  <a:tcPr marL="9525" marR="9525" marT="9525" marB="0" anchor="ctr">
                    <a:lnL>
                      <a:noFill/>
                    </a:lnL>
                    <a:lnR>
                      <a:noFill/>
                    </a:lnR>
                    <a:lnT>
                      <a:noFill/>
                    </a:lnT>
                    <a:lnB>
                      <a:noFill/>
                    </a:lnB>
                    <a:solidFill>
                      <a:srgbClr val="FFFFFF"/>
                    </a:solidFill>
                  </a:tcPr>
                </a:tc>
                <a:tc>
                  <a:txBody>
                    <a:bodyPr/>
                    <a:lstStyle/>
                    <a:p>
                      <a:pPr algn="ctr" fontAlgn="b"/>
                      <a:r>
                        <a:rPr lang="fr-FR" sz="2000" b="1" i="0" u="none" strike="noStrike">
                          <a:solidFill>
                            <a:srgbClr val="244062"/>
                          </a:solidFill>
                          <a:effectLst/>
                          <a:latin typeface="Calibri" panose="020F0502020204030204" pitchFamily="34" charset="0"/>
                        </a:rPr>
                        <a:t>2</a:t>
                      </a:r>
                    </a:p>
                  </a:txBody>
                  <a:tcPr marL="9525" marR="9525" marT="9525" marB="0" anchor="ctr">
                    <a:lnL>
                      <a:noFill/>
                    </a:lnL>
                    <a:lnR>
                      <a:noFill/>
                    </a:lnR>
                    <a:lnT>
                      <a:noFill/>
                    </a:lnT>
                    <a:lnB>
                      <a:noFill/>
                    </a:lnB>
                    <a:solidFill>
                      <a:srgbClr val="FFFFFF"/>
                    </a:solidFill>
                  </a:tcPr>
                </a:tc>
                <a:tc>
                  <a:txBody>
                    <a:bodyPr/>
                    <a:lstStyle/>
                    <a:p>
                      <a:pPr algn="ctr" fontAlgn="b"/>
                      <a:r>
                        <a:rPr lang="fr-FR" sz="2000" b="1" i="0" u="none" strike="noStrike">
                          <a:solidFill>
                            <a:srgbClr val="244062"/>
                          </a:solidFill>
                          <a:effectLst/>
                          <a:latin typeface="Calibri" panose="020F0502020204030204" pitchFamily="34" charset="0"/>
                        </a:rPr>
                        <a:t>3</a:t>
                      </a:r>
                    </a:p>
                  </a:txBody>
                  <a:tcPr marL="9525" marR="9525" marT="9525" marB="0" anchor="ctr">
                    <a:lnL>
                      <a:noFill/>
                    </a:lnL>
                    <a:lnR>
                      <a:noFill/>
                    </a:lnR>
                    <a:lnT>
                      <a:noFill/>
                    </a:lnT>
                    <a:lnB>
                      <a:noFill/>
                    </a:lnB>
                    <a:solidFill>
                      <a:srgbClr val="FFFFFF"/>
                    </a:solidFill>
                  </a:tcPr>
                </a:tc>
                <a:tc>
                  <a:txBody>
                    <a:bodyPr/>
                    <a:lstStyle/>
                    <a:p>
                      <a:pPr algn="ctr" fontAlgn="b"/>
                      <a:r>
                        <a:rPr lang="fr-FR" sz="2000" b="1" i="0" u="none" strike="noStrike">
                          <a:solidFill>
                            <a:srgbClr val="244062"/>
                          </a:solidFill>
                          <a:effectLst/>
                          <a:latin typeface="Calibri" panose="020F0502020204030204" pitchFamily="34" charset="0"/>
                        </a:rPr>
                        <a:t>4</a:t>
                      </a:r>
                    </a:p>
                  </a:txBody>
                  <a:tcPr marL="9525" marR="9525" marT="9525" marB="0" anchor="ctr">
                    <a:lnL>
                      <a:noFill/>
                    </a:lnL>
                    <a:lnR>
                      <a:noFill/>
                    </a:lnR>
                    <a:lnT>
                      <a:noFill/>
                    </a:lnT>
                    <a:lnB>
                      <a:noFill/>
                    </a:lnB>
                    <a:solidFill>
                      <a:srgbClr val="FFFFFF"/>
                    </a:solidFill>
                  </a:tcPr>
                </a:tc>
                <a:tc>
                  <a:txBody>
                    <a:bodyPr/>
                    <a:lstStyle/>
                    <a:p>
                      <a:pPr algn="ctr" fontAlgn="b"/>
                      <a:r>
                        <a:rPr lang="fr-FR" sz="2000" b="1" i="0" u="none" strike="noStrike" dirty="0">
                          <a:solidFill>
                            <a:srgbClr val="244062"/>
                          </a:solidFill>
                          <a:effectLst/>
                          <a:latin typeface="Calibri" panose="020F0502020204030204" pitchFamily="34" charset="0"/>
                        </a:rPr>
                        <a:t>5</a:t>
                      </a:r>
                    </a:p>
                  </a:txBody>
                  <a:tcPr marL="9525" marR="9525" marT="9525" marB="0" anchor="ctr">
                    <a:lnL>
                      <a:noFill/>
                    </a:lnL>
                    <a:lnR>
                      <a:noFill/>
                    </a:lnR>
                    <a:lnT>
                      <a:noFill/>
                    </a:lnT>
                    <a:lnB>
                      <a:noFill/>
                    </a:lnB>
                    <a:solidFill>
                      <a:srgbClr val="FFFFFF"/>
                    </a:solidFill>
                  </a:tcPr>
                </a:tc>
                <a:tc>
                  <a:txBody>
                    <a:bodyPr/>
                    <a:lstStyle/>
                    <a:p>
                      <a:pPr algn="ctr" fontAlgn="b"/>
                      <a:r>
                        <a:rPr lang="fr-FR" sz="2000" b="1" i="0" u="none" strike="noStrike" dirty="0">
                          <a:solidFill>
                            <a:srgbClr val="244062"/>
                          </a:solidFill>
                          <a:effectLst/>
                          <a:latin typeface="Calibri" panose="020F0502020204030204" pitchFamily="34" charset="0"/>
                        </a:rPr>
                        <a:t>6</a:t>
                      </a:r>
                    </a:p>
                  </a:txBody>
                  <a:tcPr marL="9525" marR="9525" marT="9525" marB="0" anchor="ctr">
                    <a:lnL>
                      <a:noFill/>
                    </a:lnL>
                    <a:lnR>
                      <a:noFill/>
                    </a:lnR>
                    <a:lnT>
                      <a:noFill/>
                    </a:lnT>
                    <a:lnB>
                      <a:noFill/>
                    </a:lnB>
                    <a:solidFill>
                      <a:srgbClr val="FFFFFF"/>
                    </a:solidFill>
                  </a:tcPr>
                </a:tc>
              </a:tr>
              <a:tr h="312269">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604391">
                <a:tc>
                  <a:txBody>
                    <a:bodyPr/>
                    <a:lstStyle/>
                    <a:p>
                      <a:pPr algn="l" fontAlgn="b"/>
                      <a:r>
                        <a:rPr lang="fr-FR" sz="1600" b="0" i="0" u="none" strike="noStrike" dirty="0" smtClean="0">
                          <a:solidFill>
                            <a:srgbClr val="000000"/>
                          </a:solidFill>
                          <a:effectLst/>
                          <a:latin typeface="Calibri" panose="020F0502020204030204" pitchFamily="34" charset="0"/>
                        </a:rPr>
                        <a:t>1.   Mise </a:t>
                      </a:r>
                      <a:r>
                        <a:rPr lang="fr-FR" sz="1600" b="0" i="0" u="none" strike="noStrike" dirty="0">
                          <a:solidFill>
                            <a:srgbClr val="000000"/>
                          </a:solidFill>
                          <a:effectLst/>
                          <a:latin typeface="Calibri" panose="020F0502020204030204" pitchFamily="34" charset="0"/>
                        </a:rPr>
                        <a:t>en place des partenariats</a:t>
                      </a:r>
                    </a:p>
                  </a:txBody>
                  <a:tcPr marL="9525" marR="9525" marT="9525" marB="0" anchor="ctr">
                    <a:lnL>
                      <a:noFill/>
                    </a:lnL>
                    <a:lnR>
                      <a:noFill/>
                    </a:lnR>
                    <a:lnT>
                      <a:noFill/>
                    </a:lnT>
                    <a:lnB>
                      <a:noFill/>
                    </a:lnB>
                    <a:solidFill>
                      <a:srgbClr val="CFD3F1"/>
                    </a:solidFill>
                  </a:tcPr>
                </a:tc>
                <a:tc gridSpan="3">
                  <a:txBody>
                    <a:bodyPr/>
                    <a:lstStyle/>
                    <a:p>
                      <a:pPr algn="l" fontAlgn="b"/>
                      <a:r>
                        <a:rPr lang="fr-FR" sz="1100" b="0" i="0" u="none" strike="noStrike" dirty="0">
                          <a:solidFill>
                            <a:srgbClr val="000000"/>
                          </a:solidFill>
                          <a:effectLst/>
                          <a:latin typeface="Calibri" panose="020F0502020204030204" pitchFamily="34" charset="0"/>
                        </a:rPr>
                        <a:t> </a:t>
                      </a:r>
                    </a:p>
                    <a:p>
                      <a:pPr algn="l" fontAlgn="b"/>
                      <a:r>
                        <a:rPr lang="fr-FR" sz="1100" b="0" i="0" u="none" strike="noStrike" dirty="0">
                          <a:solidFill>
                            <a:srgbClr val="000000"/>
                          </a:solidFill>
                          <a:effectLst/>
                          <a:latin typeface="Calibri" panose="020F0502020204030204" pitchFamily="34" charset="0"/>
                        </a:rPr>
                        <a:t> </a:t>
                      </a:r>
                    </a:p>
                    <a:p>
                      <a:pPr algn="l" fontAlgn="b"/>
                      <a:r>
                        <a:rPr lang="fr-FR"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244062"/>
                    </a:solidFill>
                  </a:tcPr>
                </a:tc>
                <a:tc hMerge="1">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244062"/>
                    </a:solidFill>
                  </a:tcPr>
                </a:tc>
                <a:tc hMerge="1">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244062"/>
                    </a:solidFill>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35564">
                <a:tc>
                  <a:txBody>
                    <a:bodyPr/>
                    <a:lstStyle/>
                    <a:p>
                      <a:pPr algn="l" fontAlgn="b"/>
                      <a:endParaRPr lang="fr-FR" sz="16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587602">
                <a:tc>
                  <a:txBody>
                    <a:bodyPr/>
                    <a:lstStyle/>
                    <a:p>
                      <a:pPr algn="l" fontAlgn="b"/>
                      <a:r>
                        <a:rPr lang="fr-FR" sz="1600" b="0" i="0" u="none" strike="noStrike" dirty="0" smtClean="0">
                          <a:solidFill>
                            <a:srgbClr val="000000"/>
                          </a:solidFill>
                          <a:effectLst/>
                          <a:latin typeface="Calibri" panose="020F0502020204030204" pitchFamily="34" charset="0"/>
                        </a:rPr>
                        <a:t>2.   Structuration </a:t>
                      </a:r>
                      <a:r>
                        <a:rPr lang="fr-FR" sz="1600" b="0" i="0" u="none" strike="noStrike" dirty="0">
                          <a:solidFill>
                            <a:srgbClr val="000000"/>
                          </a:solidFill>
                          <a:effectLst/>
                          <a:latin typeface="Calibri" panose="020F0502020204030204" pitchFamily="34" charset="0"/>
                        </a:rPr>
                        <a:t>du fonds d'entreprenariat </a:t>
                      </a:r>
                    </a:p>
                  </a:txBody>
                  <a:tcPr marL="9525" marR="9525" marT="9525" marB="0" anchor="ctr">
                    <a:lnL>
                      <a:noFill/>
                    </a:lnL>
                    <a:lnR>
                      <a:noFill/>
                    </a:lnR>
                    <a:lnT>
                      <a:noFill/>
                    </a:lnT>
                    <a:lnB>
                      <a:noFill/>
                    </a:lnB>
                    <a:solidFill>
                      <a:srgbClr val="CFD3F1"/>
                    </a:solidFill>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3">
                  <a:txBody>
                    <a:bodyPr/>
                    <a:lstStyle/>
                    <a:p>
                      <a:pPr algn="l" fontAlgn="b"/>
                      <a:r>
                        <a:rPr lang="fr-FR" sz="1100" b="0" i="0" u="none" strike="noStrike" dirty="0">
                          <a:solidFill>
                            <a:srgbClr val="000000"/>
                          </a:solidFill>
                          <a:effectLst/>
                          <a:latin typeface="Calibri" panose="020F0502020204030204" pitchFamily="34" charset="0"/>
                        </a:rPr>
                        <a:t> </a:t>
                      </a:r>
                    </a:p>
                    <a:p>
                      <a:pPr algn="l" fontAlgn="b"/>
                      <a:r>
                        <a:rPr lang="fr-FR" sz="1100" b="0" i="0" u="none" strike="noStrike" dirty="0">
                          <a:solidFill>
                            <a:srgbClr val="000000"/>
                          </a:solidFill>
                          <a:effectLst/>
                          <a:latin typeface="Calibri" panose="020F0502020204030204" pitchFamily="34" charset="0"/>
                        </a:rPr>
                        <a:t> </a:t>
                      </a:r>
                    </a:p>
                    <a:p>
                      <a:pPr algn="l" fontAlgn="b"/>
                      <a:r>
                        <a:rPr lang="fr-FR"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244062"/>
                    </a:solidFill>
                  </a:tcPr>
                </a:tc>
                <a:tc hMerge="1">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244062"/>
                    </a:solidFill>
                  </a:tcPr>
                </a:tc>
                <a:tc hMerge="1">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244062"/>
                    </a:solidFill>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352561">
                <a:tc>
                  <a:txBody>
                    <a:bodyPr/>
                    <a:lstStyle/>
                    <a:p>
                      <a:pPr algn="l" fontAlgn="b"/>
                      <a:r>
                        <a:rPr lang="fr-FR" sz="1600" b="0" i="0" u="none" strike="noStrike" dirty="0">
                          <a:solidFill>
                            <a:srgbClr val="000000"/>
                          </a:solidFill>
                          <a:effectLst/>
                          <a:latin typeface="Calibri" panose="020F0502020204030204" pitchFamily="34" charset="0"/>
                        </a:rPr>
                        <a:t>1- Définition de la stratégie d'investissement, business plan</a:t>
                      </a:r>
                    </a:p>
                  </a:txBody>
                  <a:tcPr marL="9525" marR="9525" marT="9525" marB="0" anchor="ctr">
                    <a:lnL>
                      <a:noFill/>
                    </a:lnL>
                    <a:lnR>
                      <a:noFill/>
                    </a:lnR>
                    <a:lnT>
                      <a:noFill/>
                    </a:lnT>
                    <a:lnB>
                      <a:noFill/>
                    </a:lnB>
                    <a:solidFill>
                      <a:srgbClr val="CFD3F1"/>
                    </a:solidFill>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fr-FR"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244062"/>
                    </a:solidFill>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335773">
                <a:tc>
                  <a:txBody>
                    <a:bodyPr/>
                    <a:lstStyle/>
                    <a:p>
                      <a:pPr algn="l" fontAlgn="b"/>
                      <a:r>
                        <a:rPr lang="fr-FR" sz="1600" b="0" i="0" u="none" strike="noStrike" dirty="0">
                          <a:solidFill>
                            <a:srgbClr val="000000"/>
                          </a:solidFill>
                          <a:effectLst/>
                          <a:latin typeface="Calibri" panose="020F0502020204030204" pitchFamily="34" charset="0"/>
                        </a:rPr>
                        <a:t>2- Définition de la structuration juridique et fiscale</a:t>
                      </a:r>
                    </a:p>
                  </a:txBody>
                  <a:tcPr marL="9525" marR="9525" marT="9525" marB="0" anchor="ctr">
                    <a:lnL>
                      <a:noFill/>
                    </a:lnL>
                    <a:lnR>
                      <a:noFill/>
                    </a:lnR>
                    <a:lnT>
                      <a:noFill/>
                    </a:lnT>
                    <a:lnB>
                      <a:noFill/>
                    </a:lnB>
                    <a:solidFill>
                      <a:srgbClr val="CFD3F1"/>
                    </a:solidFill>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244062"/>
                    </a:solidFill>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335773">
                <a:tc>
                  <a:txBody>
                    <a:bodyPr/>
                    <a:lstStyle/>
                    <a:p>
                      <a:pPr algn="l" fontAlgn="b"/>
                      <a:r>
                        <a:rPr lang="fr-FR" sz="1600" b="0" i="0" u="none" strike="noStrike" dirty="0">
                          <a:solidFill>
                            <a:srgbClr val="000000"/>
                          </a:solidFill>
                          <a:effectLst/>
                          <a:latin typeface="Calibri" panose="020F0502020204030204" pitchFamily="34" charset="0"/>
                        </a:rPr>
                        <a:t>3- Elaboration des processus d'investissement</a:t>
                      </a:r>
                    </a:p>
                  </a:txBody>
                  <a:tcPr marL="9525" marR="9525" marT="9525" marB="0" anchor="ctr">
                    <a:lnL>
                      <a:noFill/>
                    </a:lnL>
                    <a:lnR>
                      <a:noFill/>
                    </a:lnR>
                    <a:lnT>
                      <a:noFill/>
                    </a:lnT>
                    <a:lnB>
                      <a:noFill/>
                    </a:lnB>
                    <a:solidFill>
                      <a:srgbClr val="CFD3F1"/>
                    </a:solidFill>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fr-FR"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244062"/>
                    </a:solidFill>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42833">
                <a:tc>
                  <a:txBody>
                    <a:bodyPr/>
                    <a:lstStyle/>
                    <a:p>
                      <a:pPr algn="l" fontAlgn="b"/>
                      <a:endParaRPr lang="fr-FR" sz="16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671546">
                <a:tc>
                  <a:txBody>
                    <a:bodyPr/>
                    <a:lstStyle/>
                    <a:p>
                      <a:pPr algn="l" fontAlgn="b"/>
                      <a:r>
                        <a:rPr lang="fr-FR" sz="1600" b="0" i="0" u="none" strike="noStrike" dirty="0" smtClean="0">
                          <a:solidFill>
                            <a:srgbClr val="000000"/>
                          </a:solidFill>
                          <a:effectLst/>
                          <a:latin typeface="Calibri" panose="020F0502020204030204" pitchFamily="34" charset="0"/>
                        </a:rPr>
                        <a:t>3.    Préparation </a:t>
                      </a:r>
                      <a:r>
                        <a:rPr lang="fr-FR" sz="1600" b="0" i="0" u="none" strike="noStrike" dirty="0">
                          <a:solidFill>
                            <a:srgbClr val="000000"/>
                          </a:solidFill>
                          <a:effectLst/>
                          <a:latin typeface="Calibri" panose="020F0502020204030204" pitchFamily="34" charset="0"/>
                        </a:rPr>
                        <a:t>et lancement des appels d'offres pour l'identification de la société de gestion</a:t>
                      </a:r>
                    </a:p>
                  </a:txBody>
                  <a:tcPr marL="9525" marR="9525" marT="9525" marB="0" anchor="ctr">
                    <a:lnL>
                      <a:noFill/>
                    </a:lnL>
                    <a:lnR>
                      <a:noFill/>
                    </a:lnR>
                    <a:lnT>
                      <a:noFill/>
                    </a:lnT>
                    <a:lnB>
                      <a:noFill/>
                    </a:lnB>
                    <a:solidFill>
                      <a:srgbClr val="CFD3F1"/>
                    </a:solidFill>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3">
                  <a:txBody>
                    <a:bodyPr/>
                    <a:lstStyle/>
                    <a:p>
                      <a:pPr algn="l" fontAlgn="b"/>
                      <a:r>
                        <a:rPr lang="fr-FR" sz="1100" b="0" i="0" u="none" strike="noStrike" dirty="0">
                          <a:solidFill>
                            <a:srgbClr val="000000"/>
                          </a:solidFill>
                          <a:effectLst/>
                          <a:latin typeface="Calibri" panose="020F0502020204030204" pitchFamily="34" charset="0"/>
                        </a:rPr>
                        <a:t> </a:t>
                      </a:r>
                    </a:p>
                    <a:p>
                      <a:pPr algn="l" fontAlgn="b"/>
                      <a:r>
                        <a:rPr lang="fr-FR" sz="1100" b="0" i="0" u="none" strike="noStrike" dirty="0">
                          <a:solidFill>
                            <a:srgbClr val="000000"/>
                          </a:solidFill>
                          <a:effectLst/>
                          <a:latin typeface="Calibri" panose="020F0502020204030204" pitchFamily="34" charset="0"/>
                        </a:rPr>
                        <a:t> </a:t>
                      </a:r>
                    </a:p>
                    <a:p>
                      <a:pPr algn="l" fontAlgn="b"/>
                      <a:r>
                        <a:rPr lang="fr-FR"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244062"/>
                    </a:solidFill>
                  </a:tcPr>
                </a:tc>
                <a:tc hMerge="1">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244062"/>
                    </a:solidFill>
                  </a:tcPr>
                </a:tc>
                <a:tc hMerge="1">
                  <a:txBody>
                    <a:bodyPr/>
                    <a:lstStyle/>
                    <a:p>
                      <a:pPr algn="l" fontAlgn="b"/>
                      <a:endParaRPr lang="fr-FR"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244062"/>
                    </a:solidFill>
                  </a:tcPr>
                </a:tc>
              </a:tr>
            </a:tbl>
          </a:graphicData>
        </a:graphic>
      </p:graphicFrame>
    </p:spTree>
    <p:extLst>
      <p:ext uri="{BB962C8B-B14F-4D97-AF65-F5344CB8AC3E}">
        <p14:creationId xmlns:p14="http://schemas.microsoft.com/office/powerpoint/2010/main" val="1287393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77566" y="665246"/>
            <a:ext cx="10515600" cy="1093085"/>
          </a:xfrm>
        </p:spPr>
        <p:txBody>
          <a:bodyPr/>
          <a:lstStyle/>
          <a:p>
            <a:r>
              <a:rPr lang="fr-FR" dirty="0" smtClean="0"/>
              <a:t>Budget</a:t>
            </a:r>
            <a:endParaRPr lang="fr-FR" dirty="0"/>
          </a:p>
        </p:txBody>
      </p:sp>
      <p:sp>
        <p:nvSpPr>
          <p:cNvPr id="5" name="Rectangle à coins arrondis 4"/>
          <p:cNvSpPr/>
          <p:nvPr/>
        </p:nvSpPr>
        <p:spPr>
          <a:xfrm>
            <a:off x="1436914" y="2046515"/>
            <a:ext cx="4078515" cy="1175657"/>
          </a:xfrm>
          <a:prstGeom prst="roundRect">
            <a:avLst/>
          </a:prstGeom>
          <a:solidFill>
            <a:srgbClr val="001F6B"/>
          </a:solidFill>
          <a:ln>
            <a:solidFill>
              <a:srgbClr val="001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Coûts de mise en place</a:t>
            </a:r>
          </a:p>
          <a:p>
            <a:pPr algn="ctr"/>
            <a:r>
              <a:rPr lang="fr-FR" dirty="0" smtClean="0"/>
              <a:t>Etudes, Partenariats, Cahier de charges, Appels d’offres, etc…</a:t>
            </a:r>
            <a:endParaRPr lang="fr-FR" dirty="0"/>
          </a:p>
        </p:txBody>
      </p:sp>
      <p:sp>
        <p:nvSpPr>
          <p:cNvPr id="6" name="Rectangle à coins arrondis 5"/>
          <p:cNvSpPr/>
          <p:nvPr/>
        </p:nvSpPr>
        <p:spPr>
          <a:xfrm>
            <a:off x="6712857" y="2046515"/>
            <a:ext cx="4078515" cy="1175657"/>
          </a:xfrm>
          <a:prstGeom prst="roundRect">
            <a:avLst/>
          </a:prstGeom>
          <a:solidFill>
            <a:srgbClr val="001F6B"/>
          </a:solidFill>
          <a:ln>
            <a:solidFill>
              <a:srgbClr val="001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Coûts de gestion</a:t>
            </a:r>
          </a:p>
          <a:p>
            <a:pPr algn="ctr"/>
            <a:r>
              <a:rPr lang="fr-FR" dirty="0" smtClean="0"/>
              <a:t>Salaires, Communication, Evènements, bureaux etc… </a:t>
            </a:r>
            <a:endParaRPr lang="fr-FR" dirty="0"/>
          </a:p>
        </p:txBody>
      </p:sp>
      <p:sp>
        <p:nvSpPr>
          <p:cNvPr id="7" name="Rectangle à coins arrondis 6"/>
          <p:cNvSpPr/>
          <p:nvPr/>
        </p:nvSpPr>
        <p:spPr>
          <a:xfrm>
            <a:off x="2307771" y="3585029"/>
            <a:ext cx="3207658" cy="885372"/>
          </a:xfrm>
          <a:prstGeom prst="roundRect">
            <a:avLst/>
          </a:prstGeom>
          <a:solidFill>
            <a:srgbClr val="E9E8E2"/>
          </a:solidFill>
          <a:ln>
            <a:solidFill>
              <a:srgbClr val="A3A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001F6B"/>
                </a:solidFill>
              </a:rPr>
              <a:t>Axe Mécanisme de coordination:  3 MDH</a:t>
            </a:r>
            <a:endParaRPr lang="fr-FR" dirty="0">
              <a:solidFill>
                <a:srgbClr val="001F6B"/>
              </a:solidFill>
            </a:endParaRPr>
          </a:p>
        </p:txBody>
      </p:sp>
      <p:sp>
        <p:nvSpPr>
          <p:cNvPr id="8" name="Rectangle à coins arrondis 7"/>
          <p:cNvSpPr/>
          <p:nvPr/>
        </p:nvSpPr>
        <p:spPr>
          <a:xfrm>
            <a:off x="2307771" y="4709886"/>
            <a:ext cx="3207658" cy="885372"/>
          </a:xfrm>
          <a:prstGeom prst="roundRect">
            <a:avLst/>
          </a:prstGeom>
          <a:solidFill>
            <a:srgbClr val="E9E8E2"/>
          </a:solidFill>
          <a:ln>
            <a:solidFill>
              <a:srgbClr val="A3A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001F6B"/>
                </a:solidFill>
              </a:rPr>
              <a:t>Axe Fonds d’entreprenariat: </a:t>
            </a:r>
          </a:p>
          <a:p>
            <a:pPr algn="ctr"/>
            <a:r>
              <a:rPr lang="fr-FR" dirty="0" smtClean="0">
                <a:solidFill>
                  <a:srgbClr val="001F6B"/>
                </a:solidFill>
              </a:rPr>
              <a:t>3 MDH</a:t>
            </a:r>
            <a:endParaRPr lang="fr-FR" dirty="0">
              <a:solidFill>
                <a:srgbClr val="001F6B"/>
              </a:solidFill>
            </a:endParaRPr>
          </a:p>
        </p:txBody>
      </p:sp>
      <p:sp>
        <p:nvSpPr>
          <p:cNvPr id="9" name="Rectangle à coins arrondis 8"/>
          <p:cNvSpPr/>
          <p:nvPr/>
        </p:nvSpPr>
        <p:spPr>
          <a:xfrm>
            <a:off x="7583713" y="4805893"/>
            <a:ext cx="3207658" cy="885372"/>
          </a:xfrm>
          <a:prstGeom prst="roundRect">
            <a:avLst/>
          </a:prstGeom>
          <a:solidFill>
            <a:srgbClr val="E9E8E2"/>
          </a:solidFill>
          <a:ln>
            <a:solidFill>
              <a:srgbClr val="A3A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001F6B"/>
                </a:solidFill>
              </a:rPr>
              <a:t>Equipe de gestion du fonds: 3MDH/an</a:t>
            </a:r>
            <a:endParaRPr lang="fr-FR" dirty="0">
              <a:solidFill>
                <a:srgbClr val="001F6B"/>
              </a:solidFill>
            </a:endParaRPr>
          </a:p>
        </p:txBody>
      </p:sp>
      <p:sp>
        <p:nvSpPr>
          <p:cNvPr id="10" name="Rectangle à coins arrondis 9"/>
          <p:cNvSpPr/>
          <p:nvPr/>
        </p:nvSpPr>
        <p:spPr>
          <a:xfrm>
            <a:off x="7583714" y="3585029"/>
            <a:ext cx="3207658" cy="885372"/>
          </a:xfrm>
          <a:prstGeom prst="roundRect">
            <a:avLst/>
          </a:prstGeom>
          <a:solidFill>
            <a:srgbClr val="E9E8E2"/>
          </a:solidFill>
          <a:ln>
            <a:solidFill>
              <a:srgbClr val="A3A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001F6B"/>
                </a:solidFill>
              </a:rPr>
              <a:t>Equipe de coordination: 3MDH/an</a:t>
            </a:r>
            <a:endParaRPr lang="fr-FR" dirty="0">
              <a:solidFill>
                <a:srgbClr val="001F6B"/>
              </a:solidFill>
            </a:endParaRPr>
          </a:p>
        </p:txBody>
      </p:sp>
      <p:cxnSp>
        <p:nvCxnSpPr>
          <p:cNvPr id="15" name="Connecteur en angle 14"/>
          <p:cNvCxnSpPr>
            <a:endCxn id="7" idx="1"/>
          </p:cNvCxnSpPr>
          <p:nvPr/>
        </p:nvCxnSpPr>
        <p:spPr>
          <a:xfrm rot="16200000" flipH="1">
            <a:off x="1607457" y="3327400"/>
            <a:ext cx="805543" cy="59508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9" name="Connecteur en angle 18"/>
          <p:cNvCxnSpPr>
            <a:endCxn id="8" idx="1"/>
          </p:cNvCxnSpPr>
          <p:nvPr/>
        </p:nvCxnSpPr>
        <p:spPr>
          <a:xfrm rot="16200000" flipH="1">
            <a:off x="1045028" y="3889828"/>
            <a:ext cx="1930401" cy="59508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0" name="Connecteur en angle 19"/>
          <p:cNvCxnSpPr/>
          <p:nvPr/>
        </p:nvCxnSpPr>
        <p:spPr>
          <a:xfrm rot="16200000" flipH="1">
            <a:off x="6883399" y="3332993"/>
            <a:ext cx="805543" cy="59508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1" name="Connecteur en angle 20"/>
          <p:cNvCxnSpPr/>
          <p:nvPr/>
        </p:nvCxnSpPr>
        <p:spPr>
          <a:xfrm rot="16200000" flipH="1">
            <a:off x="6320969" y="4009710"/>
            <a:ext cx="1930401" cy="595085"/>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1436914" y="5925157"/>
            <a:ext cx="10384974" cy="646331"/>
          </a:xfrm>
          <a:prstGeom prst="rect">
            <a:avLst/>
          </a:prstGeom>
        </p:spPr>
        <p:txBody>
          <a:bodyPr wrap="square">
            <a:spAutoFit/>
          </a:bodyPr>
          <a:lstStyle/>
          <a:p>
            <a:pPr marL="12700">
              <a:lnSpc>
                <a:spcPct val="100000"/>
              </a:lnSpc>
              <a:spcBef>
                <a:spcPts val="95"/>
              </a:spcBef>
            </a:pPr>
            <a:r>
              <a:rPr lang="fr-FR" spc="-5" dirty="0">
                <a:cs typeface="Calibri"/>
              </a:rPr>
              <a:t>Un tel </a:t>
            </a:r>
            <a:r>
              <a:rPr lang="fr-FR" spc="-10" dirty="0">
                <a:cs typeface="Calibri"/>
              </a:rPr>
              <a:t>budget </a:t>
            </a:r>
            <a:r>
              <a:rPr lang="fr-FR" spc="-5" dirty="0">
                <a:cs typeface="Calibri"/>
              </a:rPr>
              <a:t>ne </a:t>
            </a:r>
            <a:r>
              <a:rPr lang="fr-FR" spc="-10" dirty="0">
                <a:cs typeface="Calibri"/>
              </a:rPr>
              <a:t>prend </a:t>
            </a:r>
            <a:r>
              <a:rPr lang="fr-FR" spc="-5" dirty="0">
                <a:cs typeface="Calibri"/>
              </a:rPr>
              <a:t>pas en </a:t>
            </a:r>
            <a:r>
              <a:rPr lang="fr-FR" spc="-15" dirty="0">
                <a:cs typeface="Calibri"/>
              </a:rPr>
              <a:t>compte </a:t>
            </a:r>
            <a:r>
              <a:rPr lang="fr-FR" spc="-5" dirty="0">
                <a:cs typeface="Calibri"/>
              </a:rPr>
              <a:t>les </a:t>
            </a:r>
            <a:r>
              <a:rPr lang="fr-FR" spc="-10" dirty="0">
                <a:cs typeface="Calibri"/>
              </a:rPr>
              <a:t>mises </a:t>
            </a:r>
            <a:r>
              <a:rPr lang="fr-FR" spc="-5" dirty="0">
                <a:cs typeface="Calibri"/>
              </a:rPr>
              <a:t>à disposition de </a:t>
            </a:r>
            <a:r>
              <a:rPr lang="fr-FR" spc="-15" dirty="0">
                <a:cs typeface="Calibri"/>
              </a:rPr>
              <a:t>fonciers </a:t>
            </a:r>
            <a:r>
              <a:rPr lang="fr-FR" spc="-10" dirty="0">
                <a:cs typeface="Calibri"/>
              </a:rPr>
              <a:t>pour </a:t>
            </a:r>
            <a:r>
              <a:rPr lang="fr-FR" spc="-5" dirty="0">
                <a:cs typeface="Calibri"/>
              </a:rPr>
              <a:t>la </a:t>
            </a:r>
            <a:r>
              <a:rPr lang="fr-FR" spc="-10" dirty="0">
                <a:cs typeface="Calibri"/>
              </a:rPr>
              <a:t>formation </a:t>
            </a:r>
            <a:r>
              <a:rPr lang="fr-FR" spc="-5" dirty="0">
                <a:cs typeface="Calibri"/>
              </a:rPr>
              <a:t>(partenariats </a:t>
            </a:r>
            <a:r>
              <a:rPr lang="fr-FR" spc="-10" dirty="0">
                <a:cs typeface="Calibri"/>
              </a:rPr>
              <a:t>éventuels </a:t>
            </a:r>
            <a:r>
              <a:rPr lang="fr-FR" spc="-15" dirty="0">
                <a:cs typeface="Calibri"/>
              </a:rPr>
              <a:t>avec </a:t>
            </a:r>
            <a:r>
              <a:rPr lang="fr-FR" spc="-10" dirty="0">
                <a:cs typeface="Calibri"/>
              </a:rPr>
              <a:t>CGEM et </a:t>
            </a:r>
            <a:r>
              <a:rPr lang="fr-FR" spc="-5" dirty="0">
                <a:cs typeface="Calibri"/>
              </a:rPr>
              <a:t>USAID</a:t>
            </a:r>
            <a:r>
              <a:rPr lang="fr-FR" spc="5" dirty="0">
                <a:cs typeface="Calibri"/>
              </a:rPr>
              <a:t> </a:t>
            </a:r>
            <a:r>
              <a:rPr lang="fr-FR" spc="-10" dirty="0" err="1" smtClean="0">
                <a:cs typeface="Calibri"/>
              </a:rPr>
              <a:t>etc</a:t>
            </a:r>
            <a:r>
              <a:rPr lang="fr-FR" spc="-10" dirty="0" smtClean="0">
                <a:cs typeface="Calibri"/>
              </a:rPr>
              <a:t>)….</a:t>
            </a:r>
            <a:endParaRPr lang="fr-FR" dirty="0">
              <a:cs typeface="Calibri"/>
            </a:endParaRPr>
          </a:p>
        </p:txBody>
      </p:sp>
    </p:spTree>
    <p:extLst>
      <p:ext uri="{BB962C8B-B14F-4D97-AF65-F5344CB8AC3E}">
        <p14:creationId xmlns:p14="http://schemas.microsoft.com/office/powerpoint/2010/main" val="2904030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ANNEXES</a:t>
            </a:r>
            <a:endParaRPr lang="fr-FR" dirty="0"/>
          </a:p>
        </p:txBody>
      </p:sp>
    </p:spTree>
    <p:extLst>
      <p:ext uri="{BB962C8B-B14F-4D97-AF65-F5344CB8AC3E}">
        <p14:creationId xmlns:p14="http://schemas.microsoft.com/office/powerpoint/2010/main" val="4115617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d’Action Suggéré</a:t>
            </a:r>
          </a:p>
        </p:txBody>
      </p:sp>
      <p:sp>
        <p:nvSpPr>
          <p:cNvPr id="3" name="Espace réservé du contenu 2"/>
          <p:cNvSpPr>
            <a:spLocks noGrp="1"/>
          </p:cNvSpPr>
          <p:nvPr>
            <p:ph idx="1"/>
          </p:nvPr>
        </p:nvSpPr>
        <p:spPr/>
        <p:txBody>
          <a:bodyPr>
            <a:normAutofit fontScale="55000" lnSpcReduction="20000"/>
          </a:bodyPr>
          <a:lstStyle/>
          <a:p>
            <a:pPr marL="0" indent="0" algn="just">
              <a:buNone/>
            </a:pPr>
            <a:r>
              <a:rPr lang="fr-FR" sz="3300" dirty="0"/>
              <a:t>Pour assurer cette mission pour booster l’entreprenariat, il serait judicieux que AREP se penche sur les aspects suivants:</a:t>
            </a:r>
          </a:p>
          <a:p>
            <a:pPr algn="just"/>
            <a:endParaRPr lang="fr-FR" sz="3300" dirty="0"/>
          </a:p>
          <a:p>
            <a:pPr algn="just"/>
            <a:r>
              <a:rPr lang="fr-FR" dirty="0"/>
              <a:t>Mise en place d’un partenariat stratégique avec la région de Manchester pour un appui à LT avec mise à disposition d’experts  (best pactises) sur certains sujets (innovation, </a:t>
            </a:r>
            <a:r>
              <a:rPr lang="fr-FR" dirty="0" err="1"/>
              <a:t>tech</a:t>
            </a:r>
            <a:r>
              <a:rPr lang="fr-FR" dirty="0"/>
              <a:t>, etc…), voyages d’études pour des TPE triés sur le volet ou des porteurs de  projets, passerelles avec des universités de Manchester etc…</a:t>
            </a:r>
          </a:p>
          <a:p>
            <a:pPr algn="just"/>
            <a:endParaRPr lang="fr-FR" dirty="0"/>
          </a:p>
          <a:p>
            <a:pPr algn="just"/>
            <a:r>
              <a:rPr lang="fr-FR" dirty="0"/>
              <a:t>Mise en place d’un mécanisme de coordination entre les différents acteurs de l’écosystème (public et privés) pour tirer profit  des mécanismes et leviers existants et créer de la valeur pour les partenaires potentiel identifiés (Académie des  Entrepreneurs, Dar </a:t>
            </a:r>
            <a:r>
              <a:rPr lang="fr-FR" dirty="0" err="1"/>
              <a:t>Moukawil</a:t>
            </a:r>
            <a:r>
              <a:rPr lang="fr-FR" dirty="0"/>
              <a:t>, CCG, incubateurs, Maroc PME, CRI etc…)</a:t>
            </a:r>
          </a:p>
          <a:p>
            <a:pPr algn="just"/>
            <a:endParaRPr lang="fr-FR" dirty="0"/>
          </a:p>
          <a:p>
            <a:pPr algn="just"/>
            <a:r>
              <a:rPr lang="fr-FR" dirty="0"/>
              <a:t>Lancement avec les partenaires ci-haut d’initiatives au profit des zones moins bien desservies (Al Hoceima, </a:t>
            </a:r>
            <a:r>
              <a:rPr lang="fr-FR" dirty="0" err="1"/>
              <a:t>Chefchaouen</a:t>
            </a:r>
            <a:r>
              <a:rPr lang="fr-FR" dirty="0"/>
              <a:t> etc..)  type Caravanes pour l’entreprenariat, bureaux de coordination etc…avec pour objectif une orientation des porteurs de  projets, diffusion de l’information relatives aux initiatives de financement et d’accompagnement etc…</a:t>
            </a:r>
          </a:p>
          <a:p>
            <a:pPr algn="just"/>
            <a:endParaRPr lang="fr-FR" dirty="0"/>
          </a:p>
          <a:p>
            <a:pPr algn="just"/>
            <a:r>
              <a:rPr lang="fr-FR" dirty="0"/>
              <a:t>Création et Investissement dans un Fonds d’entreprenariat » avec l’aide des instruments de financement disponibles au  service de l’entreprenariat, les sociétés de gestion, et les bailleurs internationaux visent à élaborer des projets cherchant à  booster l’économie locale.</a:t>
            </a:r>
          </a:p>
          <a:p>
            <a:endParaRPr lang="fr-FR" dirty="0"/>
          </a:p>
        </p:txBody>
      </p:sp>
    </p:spTree>
    <p:extLst>
      <p:ext uri="{BB962C8B-B14F-4D97-AF65-F5344CB8AC3E}">
        <p14:creationId xmlns:p14="http://schemas.microsoft.com/office/powerpoint/2010/main" val="1109174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Partenariat Stratégique Manchester</a:t>
            </a:r>
          </a:p>
        </p:txBody>
      </p:sp>
      <p:sp>
        <p:nvSpPr>
          <p:cNvPr id="3" name="Espace réservé du contenu 2"/>
          <p:cNvSpPr>
            <a:spLocks noGrp="1"/>
          </p:cNvSpPr>
          <p:nvPr>
            <p:ph idx="1"/>
          </p:nvPr>
        </p:nvSpPr>
        <p:spPr/>
        <p:txBody>
          <a:bodyPr>
            <a:normAutofit/>
          </a:bodyPr>
          <a:lstStyle/>
          <a:p>
            <a:pPr marL="0" indent="0" algn="just">
              <a:buNone/>
            </a:pPr>
            <a:r>
              <a:rPr lang="fr-FR" sz="2200" dirty="0"/>
              <a:t>Pour finaliser le partenariat stratégique avec Manchester:</a:t>
            </a:r>
          </a:p>
          <a:p>
            <a:pPr algn="just"/>
            <a:endParaRPr lang="fr-FR" sz="2200" dirty="0"/>
          </a:p>
          <a:p>
            <a:pPr lvl="1" algn="just">
              <a:buFont typeface="Wingdings" panose="05000000000000000000" pitchFamily="2" charset="2"/>
              <a:buChar char="Ø"/>
            </a:pPr>
            <a:r>
              <a:rPr lang="fr-FR" sz="1800" dirty="0"/>
              <a:t>Définition des besoins et des objectifs</a:t>
            </a:r>
          </a:p>
          <a:p>
            <a:pPr lvl="1" algn="just">
              <a:buFont typeface="Wingdings" panose="05000000000000000000" pitchFamily="2" charset="2"/>
              <a:buChar char="Ø"/>
            </a:pPr>
            <a:endParaRPr lang="fr-FR" sz="1800" dirty="0"/>
          </a:p>
          <a:p>
            <a:pPr lvl="1" algn="just">
              <a:buFont typeface="Wingdings" panose="05000000000000000000" pitchFamily="2" charset="2"/>
              <a:buChar char="Ø"/>
            </a:pPr>
            <a:r>
              <a:rPr lang="fr-FR" sz="1800" dirty="0"/>
              <a:t>Proposition d’un MOU à signer entre AREP et la région de Manchester</a:t>
            </a:r>
          </a:p>
          <a:p>
            <a:pPr lvl="1" algn="just">
              <a:buFont typeface="Wingdings" panose="05000000000000000000" pitchFamily="2" charset="2"/>
              <a:buChar char="Ø"/>
            </a:pPr>
            <a:endParaRPr lang="fr-FR" sz="1800" dirty="0"/>
          </a:p>
          <a:p>
            <a:pPr lvl="1" algn="just">
              <a:buFont typeface="Wingdings" panose="05000000000000000000" pitchFamily="2" charset="2"/>
              <a:buChar char="Ø"/>
            </a:pPr>
            <a:r>
              <a:rPr lang="fr-FR" sz="1800" dirty="0"/>
              <a:t>Implémentation des actions définies dans le MOU.</a:t>
            </a:r>
          </a:p>
          <a:p>
            <a:pPr lvl="1" algn="just">
              <a:buFont typeface="Wingdings" panose="05000000000000000000" pitchFamily="2" charset="2"/>
              <a:buChar char="Ø"/>
            </a:pPr>
            <a:endParaRPr lang="fr-FR" sz="1800" dirty="0"/>
          </a:p>
          <a:p>
            <a:pPr lvl="1" algn="just">
              <a:buFont typeface="Wingdings" panose="05000000000000000000" pitchFamily="2" charset="2"/>
              <a:buChar char="Ø"/>
            </a:pPr>
            <a:r>
              <a:rPr lang="fr-FR" sz="1800" dirty="0"/>
              <a:t>Suivi et Evaluation (par AREP: comité de pilotage mensuel )</a:t>
            </a:r>
          </a:p>
          <a:p>
            <a:endParaRPr lang="fr-FR" dirty="0"/>
          </a:p>
        </p:txBody>
      </p:sp>
    </p:spTree>
    <p:extLst>
      <p:ext uri="{BB962C8B-B14F-4D97-AF65-F5344CB8AC3E}">
        <p14:creationId xmlns:p14="http://schemas.microsoft.com/office/powerpoint/2010/main" val="2513534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Mise en place d’un mécanisme de coordination</a:t>
            </a:r>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FR" dirty="0"/>
              <a:t>Pour garantir son efficacité, il convient de mettre en place une structure de coordination qui sera chargée  de:</a:t>
            </a:r>
          </a:p>
          <a:p>
            <a:pPr algn="just"/>
            <a:endParaRPr lang="fr-FR" dirty="0"/>
          </a:p>
          <a:p>
            <a:pPr lvl="1" algn="just">
              <a:buFont typeface="Wingdings" panose="05000000000000000000" pitchFamily="2" charset="2"/>
              <a:buChar char="Ø"/>
            </a:pPr>
            <a:r>
              <a:rPr lang="fr-FR" dirty="0"/>
              <a:t>Initier les partenariats et les concrétiser</a:t>
            </a:r>
          </a:p>
          <a:p>
            <a:pPr lvl="1" algn="just">
              <a:buFont typeface="Wingdings" panose="05000000000000000000" pitchFamily="2" charset="2"/>
              <a:buChar char="Ø"/>
            </a:pPr>
            <a:endParaRPr lang="fr-FR" dirty="0"/>
          </a:p>
          <a:p>
            <a:pPr lvl="1" algn="just">
              <a:buFont typeface="Wingdings" panose="05000000000000000000" pitchFamily="2" charset="2"/>
              <a:buChar char="Ø"/>
            </a:pPr>
            <a:r>
              <a:rPr lang="fr-FR" dirty="0"/>
              <a:t>Faire un suivi des partenariats (et apporter les actions correctives le cas échéant et un plan  d’amélioration) et leur coordination au jour le jour dans le strict respect des cahiers de charges  établis au départ et assurer la liaison entre l’AREP et les partenaires publics et privés retenus</a:t>
            </a:r>
          </a:p>
          <a:p>
            <a:pPr lvl="1" algn="just">
              <a:buFont typeface="Wingdings" panose="05000000000000000000" pitchFamily="2" charset="2"/>
              <a:buChar char="Ø"/>
            </a:pPr>
            <a:endParaRPr lang="fr-FR" dirty="0"/>
          </a:p>
          <a:p>
            <a:pPr lvl="1" algn="just">
              <a:buFont typeface="Wingdings" panose="05000000000000000000" pitchFamily="2" charset="2"/>
              <a:buChar char="Ø"/>
            </a:pPr>
            <a:r>
              <a:rPr lang="fr-FR" dirty="0"/>
              <a:t>Fournir de l’assistance technique (</a:t>
            </a:r>
            <a:r>
              <a:rPr lang="fr-FR" dirty="0" err="1"/>
              <a:t>expertise,coaching</a:t>
            </a:r>
            <a:r>
              <a:rPr lang="fr-FR" dirty="0"/>
              <a:t>, </a:t>
            </a:r>
            <a:r>
              <a:rPr lang="fr-FR" dirty="0" err="1"/>
              <a:t>mentoring</a:t>
            </a:r>
            <a:r>
              <a:rPr lang="fr-FR" dirty="0"/>
              <a:t>) aux différents porteurs de projets  notamment ceux où le fonds d’entreprenariat aura pris des tickets.</a:t>
            </a:r>
          </a:p>
          <a:p>
            <a:endParaRPr lang="fr-FR" dirty="0"/>
          </a:p>
        </p:txBody>
      </p:sp>
    </p:spTree>
    <p:extLst>
      <p:ext uri="{BB962C8B-B14F-4D97-AF65-F5344CB8AC3E}">
        <p14:creationId xmlns:p14="http://schemas.microsoft.com/office/powerpoint/2010/main" val="3081105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L’AREP pourrait structurer des partenariats avec:</a:t>
            </a:r>
          </a:p>
        </p:txBody>
      </p:sp>
      <p:pic>
        <p:nvPicPr>
          <p:cNvPr id="5" name="Espace réservé du contenu 4"/>
          <p:cNvPicPr>
            <a:picLocks noGrp="1" noChangeAspect="1"/>
          </p:cNvPicPr>
          <p:nvPr>
            <p:ph idx="1"/>
          </p:nvPr>
        </p:nvPicPr>
        <p:blipFill>
          <a:blip r:embed="rId2"/>
          <a:stretch>
            <a:fillRect/>
          </a:stretch>
        </p:blipFill>
        <p:spPr>
          <a:xfrm>
            <a:off x="1297584" y="2081980"/>
            <a:ext cx="2651990" cy="609653"/>
          </a:xfrm>
          <a:prstGeom prst="rect">
            <a:avLst/>
          </a:prstGeom>
        </p:spPr>
      </p:pic>
      <p:sp>
        <p:nvSpPr>
          <p:cNvPr id="6" name="object 19"/>
          <p:cNvSpPr txBox="1"/>
          <p:nvPr/>
        </p:nvSpPr>
        <p:spPr>
          <a:xfrm>
            <a:off x="4067180" y="2080855"/>
            <a:ext cx="7625986" cy="574040"/>
          </a:xfrm>
          <a:prstGeom prst="rect">
            <a:avLst/>
          </a:prstGeom>
        </p:spPr>
        <p:txBody>
          <a:bodyPr vert="horz" wrap="square" lIns="0" tIns="12700" rIns="0" bIns="0" rtlCol="0">
            <a:spAutoFit/>
          </a:bodyPr>
          <a:lstStyle/>
          <a:p>
            <a:pPr marL="12700" marR="5080">
              <a:lnSpc>
                <a:spcPct val="100000"/>
              </a:lnSpc>
              <a:spcBef>
                <a:spcPts val="100"/>
              </a:spcBef>
            </a:pPr>
            <a:r>
              <a:rPr sz="1800" spc="-5" dirty="0">
                <a:latin typeface="Calibri"/>
                <a:cs typeface="Calibri"/>
              </a:rPr>
              <a:t>Un </a:t>
            </a:r>
            <a:r>
              <a:rPr sz="1800" spc="-10" dirty="0">
                <a:latin typeface="Calibri"/>
                <a:cs typeface="Calibri"/>
              </a:rPr>
              <a:t>instrument d’accompagnement, </a:t>
            </a:r>
            <a:r>
              <a:rPr sz="1800" spc="-5" dirty="0">
                <a:latin typeface="Calibri"/>
                <a:cs typeface="Calibri"/>
              </a:rPr>
              <a:t>pour </a:t>
            </a:r>
            <a:r>
              <a:rPr sz="1800" spc="-20" dirty="0">
                <a:latin typeface="Calibri"/>
                <a:cs typeface="Calibri"/>
              </a:rPr>
              <a:t>l’assistance</a:t>
            </a:r>
            <a:r>
              <a:rPr sz="1800" spc="365" dirty="0">
                <a:latin typeface="Calibri"/>
                <a:cs typeface="Calibri"/>
              </a:rPr>
              <a:t> </a:t>
            </a:r>
            <a:r>
              <a:rPr sz="1800" spc="-5" dirty="0">
                <a:latin typeface="Calibri"/>
                <a:cs typeface="Calibri"/>
              </a:rPr>
              <a:t>technique, le </a:t>
            </a:r>
            <a:r>
              <a:rPr sz="1800" spc="-15" dirty="0">
                <a:latin typeface="Calibri"/>
                <a:cs typeface="Calibri"/>
              </a:rPr>
              <a:t>Système  </a:t>
            </a:r>
            <a:r>
              <a:rPr sz="1800" spc="-10" dirty="0">
                <a:latin typeface="Calibri"/>
                <a:cs typeface="Calibri"/>
              </a:rPr>
              <a:t>d’information </a:t>
            </a:r>
            <a:r>
              <a:rPr sz="1800" spc="-5" dirty="0">
                <a:latin typeface="Calibri"/>
                <a:cs typeface="Calibri"/>
              </a:rPr>
              <a:t>et la </a:t>
            </a:r>
            <a:r>
              <a:rPr sz="1800" spc="-10" dirty="0">
                <a:latin typeface="Calibri"/>
                <a:cs typeface="Calibri"/>
              </a:rPr>
              <a:t>créativité </a:t>
            </a:r>
            <a:r>
              <a:rPr sz="1800" spc="-5" dirty="0">
                <a:latin typeface="Calibri"/>
                <a:cs typeface="Calibri"/>
              </a:rPr>
              <a:t>et développement </a:t>
            </a:r>
            <a:r>
              <a:rPr sz="1800" dirty="0">
                <a:latin typeface="Calibri"/>
                <a:cs typeface="Calibri"/>
              </a:rPr>
              <a:t>en </a:t>
            </a:r>
            <a:r>
              <a:rPr sz="1800" spc="-10" dirty="0">
                <a:latin typeface="Calibri"/>
                <a:cs typeface="Calibri"/>
              </a:rPr>
              <a:t>matière</a:t>
            </a:r>
            <a:r>
              <a:rPr sz="1800" spc="114" dirty="0">
                <a:latin typeface="Calibri"/>
                <a:cs typeface="Calibri"/>
              </a:rPr>
              <a:t> </a:t>
            </a:r>
            <a:r>
              <a:rPr sz="1800" dirty="0">
                <a:latin typeface="Calibri"/>
                <a:cs typeface="Calibri"/>
              </a:rPr>
              <a:t>de:</a:t>
            </a:r>
          </a:p>
        </p:txBody>
      </p:sp>
      <p:sp>
        <p:nvSpPr>
          <p:cNvPr id="9" name="Rectangle 8"/>
          <p:cNvSpPr/>
          <p:nvPr/>
        </p:nvSpPr>
        <p:spPr>
          <a:xfrm>
            <a:off x="1297584" y="2780854"/>
            <a:ext cx="5180489" cy="1938992"/>
          </a:xfrm>
          <a:prstGeom prst="rect">
            <a:avLst/>
          </a:prstGeom>
        </p:spPr>
        <p:txBody>
          <a:bodyPr wrap="square">
            <a:spAutoFit/>
          </a:bodyPr>
          <a:lstStyle/>
          <a:p>
            <a:r>
              <a:rPr lang="fr-FR" sz="1500" b="1" dirty="0"/>
              <a:t>L’Amorçage des activités de transformation</a:t>
            </a:r>
          </a:p>
          <a:p>
            <a:pPr marL="285750" indent="-285750">
              <a:buFont typeface="Arial" panose="020B0604020202020204" pitchFamily="34" charset="0"/>
              <a:buChar char="•"/>
            </a:pPr>
            <a:r>
              <a:rPr lang="fr-FR" sz="1500" dirty="0"/>
              <a:t>Incubation, Accélération &amp;  Mentorat</a:t>
            </a:r>
          </a:p>
          <a:p>
            <a:pPr marL="285750" indent="-285750">
              <a:buFont typeface="Arial" panose="020B0604020202020204" pitchFamily="34" charset="0"/>
              <a:buChar char="•"/>
            </a:pPr>
            <a:r>
              <a:rPr lang="fr-FR" sz="1500" dirty="0"/>
              <a:t>Mise à niveau autour des 6 thèmes: productivité, certification, développement commercial, organisation, management d’innovation et accès au capital (</a:t>
            </a:r>
            <a:r>
              <a:rPr lang="fr-FR" sz="1500" dirty="0" err="1"/>
              <a:t>Moussanada</a:t>
            </a:r>
            <a:r>
              <a:rPr lang="fr-FR" sz="1500" dirty="0"/>
              <a:t> / </a:t>
            </a:r>
            <a:r>
              <a:rPr lang="fr-FR" sz="1500" dirty="0" err="1"/>
              <a:t>Tahfiz</a:t>
            </a:r>
            <a:r>
              <a:rPr lang="fr-FR" sz="1500" dirty="0"/>
              <a:t>)</a:t>
            </a:r>
          </a:p>
          <a:p>
            <a:pPr marL="285750" indent="-285750">
              <a:buFont typeface="Arial" panose="020B0604020202020204" pitchFamily="34" charset="0"/>
              <a:buChar char="•"/>
            </a:pPr>
            <a:r>
              <a:rPr lang="fr-FR" sz="1500" dirty="0"/>
              <a:t>Mise en réseau et accès aux marchés Soutien à l’investissement (</a:t>
            </a:r>
            <a:r>
              <a:rPr lang="fr-FR" sz="1500" dirty="0" err="1"/>
              <a:t>Istitmar</a:t>
            </a:r>
            <a:r>
              <a:rPr lang="fr-FR" sz="1500" dirty="0"/>
              <a:t> &amp; prêt d’honneur)</a:t>
            </a:r>
          </a:p>
        </p:txBody>
      </p:sp>
      <p:sp>
        <p:nvSpPr>
          <p:cNvPr id="11" name="Rectangle 10"/>
          <p:cNvSpPr/>
          <p:nvPr/>
        </p:nvSpPr>
        <p:spPr>
          <a:xfrm>
            <a:off x="1297584" y="4630625"/>
            <a:ext cx="5180489" cy="2169825"/>
          </a:xfrm>
          <a:prstGeom prst="rect">
            <a:avLst/>
          </a:prstGeom>
        </p:spPr>
        <p:txBody>
          <a:bodyPr wrap="square">
            <a:spAutoFit/>
          </a:bodyPr>
          <a:lstStyle/>
          <a:p>
            <a:r>
              <a:rPr lang="fr-FR" sz="1500" b="1" dirty="0"/>
              <a:t>L’Ingénierie &amp; la sous-traitance</a:t>
            </a:r>
          </a:p>
          <a:p>
            <a:pPr marL="285750" indent="-285750">
              <a:buFont typeface="Arial" panose="020B0604020202020204" pitchFamily="34" charset="0"/>
              <a:buChar char="•"/>
            </a:pPr>
            <a:r>
              <a:rPr lang="fr-FR" sz="1500" dirty="0"/>
              <a:t>Certification &amp; labellisation (</a:t>
            </a:r>
            <a:r>
              <a:rPr lang="fr-FR" sz="1500" dirty="0" err="1"/>
              <a:t>Moussanada</a:t>
            </a:r>
            <a:r>
              <a:rPr lang="fr-FR" sz="1500" dirty="0"/>
              <a:t>/</a:t>
            </a:r>
            <a:r>
              <a:rPr lang="fr-FR" sz="1500" dirty="0" err="1"/>
              <a:t>Tahfiz</a:t>
            </a:r>
            <a:r>
              <a:rPr lang="fr-FR" sz="1500" dirty="0"/>
              <a:t>)</a:t>
            </a:r>
          </a:p>
          <a:p>
            <a:pPr marL="285750" indent="-285750">
              <a:buFont typeface="Arial" panose="020B0604020202020204" pitchFamily="34" charset="0"/>
              <a:buChar char="•"/>
            </a:pPr>
            <a:r>
              <a:rPr lang="fr-FR" sz="1500" dirty="0"/>
              <a:t>Mise à niveau en relation avec le Coût / Qualité / Délai (</a:t>
            </a:r>
            <a:r>
              <a:rPr lang="fr-FR" sz="1500" dirty="0" err="1"/>
              <a:t>Moussanada</a:t>
            </a:r>
            <a:r>
              <a:rPr lang="fr-FR" sz="1500" dirty="0"/>
              <a:t>/</a:t>
            </a:r>
            <a:r>
              <a:rPr lang="fr-FR" sz="1500" dirty="0" err="1"/>
              <a:t>Tahfiz</a:t>
            </a:r>
            <a:r>
              <a:rPr lang="fr-FR" sz="1500" dirty="0"/>
              <a:t>)</a:t>
            </a:r>
          </a:p>
          <a:p>
            <a:pPr marL="285750" indent="-285750">
              <a:buFont typeface="Arial" panose="020B0604020202020204" pitchFamily="34" charset="0"/>
              <a:buChar char="•"/>
            </a:pPr>
            <a:r>
              <a:rPr lang="fr-FR" sz="1500" dirty="0"/>
              <a:t>Montée en gamme &amp; créativité (Créativité &amp; Co-développement)</a:t>
            </a:r>
          </a:p>
          <a:p>
            <a:pPr marL="285750" indent="-285750">
              <a:buFont typeface="Arial" panose="020B0604020202020204" pitchFamily="34" charset="0"/>
              <a:buChar char="•"/>
            </a:pPr>
            <a:r>
              <a:rPr lang="fr-FR" sz="1500" dirty="0"/>
              <a:t>Catégorisations communes douanière et fiscale (</a:t>
            </a:r>
            <a:r>
              <a:rPr lang="fr-FR" sz="1500" dirty="0" err="1"/>
              <a:t>Moussanada</a:t>
            </a:r>
            <a:r>
              <a:rPr lang="fr-FR" sz="1500" dirty="0"/>
              <a:t>/</a:t>
            </a:r>
            <a:r>
              <a:rPr lang="fr-FR" sz="1500" dirty="0" err="1"/>
              <a:t>Tahfiz</a:t>
            </a:r>
            <a:r>
              <a:rPr lang="fr-FR" sz="1500" dirty="0"/>
              <a:t>)</a:t>
            </a:r>
          </a:p>
          <a:p>
            <a:pPr marL="285750" indent="-285750">
              <a:buFont typeface="Arial" panose="020B0604020202020204" pitchFamily="34" charset="0"/>
              <a:buChar char="•"/>
            </a:pPr>
            <a:r>
              <a:rPr lang="fr-FR" sz="1500" dirty="0"/>
              <a:t>Informatisation (</a:t>
            </a:r>
            <a:r>
              <a:rPr lang="fr-FR" sz="1500" dirty="0" err="1"/>
              <a:t>Moussanada</a:t>
            </a:r>
            <a:r>
              <a:rPr lang="fr-FR" sz="1500" dirty="0"/>
              <a:t>/</a:t>
            </a:r>
            <a:r>
              <a:rPr lang="fr-FR" sz="1500" dirty="0" err="1"/>
              <a:t>Tahfiz</a:t>
            </a:r>
            <a:r>
              <a:rPr lang="fr-FR" sz="1500" dirty="0"/>
              <a:t>)</a:t>
            </a:r>
          </a:p>
        </p:txBody>
      </p:sp>
      <p:sp>
        <p:nvSpPr>
          <p:cNvPr id="13" name="Rectangle 12"/>
          <p:cNvSpPr/>
          <p:nvPr/>
        </p:nvSpPr>
        <p:spPr>
          <a:xfrm>
            <a:off x="6717627" y="2780854"/>
            <a:ext cx="5182451" cy="3323987"/>
          </a:xfrm>
          <a:prstGeom prst="rect">
            <a:avLst/>
          </a:prstGeom>
        </p:spPr>
        <p:txBody>
          <a:bodyPr wrap="square">
            <a:spAutoFit/>
          </a:bodyPr>
          <a:lstStyle/>
          <a:p>
            <a:r>
              <a:rPr lang="fr-FR" sz="1500" b="1" dirty="0" smtClean="0"/>
              <a:t>La Restructuration industrielle</a:t>
            </a:r>
          </a:p>
          <a:p>
            <a:pPr marL="285750" indent="-285750">
              <a:buFont typeface="Arial" panose="020B0604020202020204" pitchFamily="34" charset="0"/>
              <a:buChar char="•"/>
            </a:pPr>
            <a:r>
              <a:rPr lang="fr-FR" sz="1500" dirty="0" smtClean="0"/>
              <a:t>Transfert de compétences techniques (</a:t>
            </a:r>
            <a:r>
              <a:rPr lang="fr-FR" sz="1500" dirty="0" err="1" smtClean="0"/>
              <a:t>Moussanada</a:t>
            </a:r>
            <a:r>
              <a:rPr lang="fr-FR" sz="1500" dirty="0" smtClean="0"/>
              <a:t>).</a:t>
            </a:r>
          </a:p>
          <a:p>
            <a:pPr marL="285750" indent="-285750">
              <a:buFont typeface="Arial" panose="020B0604020202020204" pitchFamily="34" charset="0"/>
              <a:buChar char="•"/>
            </a:pPr>
            <a:r>
              <a:rPr lang="fr-FR" sz="1500" dirty="0" smtClean="0"/>
              <a:t>Productivité /Lean </a:t>
            </a:r>
            <a:r>
              <a:rPr lang="fr-FR" sz="1500" dirty="0" err="1" smtClean="0"/>
              <a:t>manufacturing</a:t>
            </a:r>
            <a:r>
              <a:rPr lang="fr-FR" sz="1500" dirty="0" smtClean="0"/>
              <a:t>/services (</a:t>
            </a:r>
            <a:r>
              <a:rPr lang="fr-FR" sz="1500" dirty="0" err="1" smtClean="0"/>
              <a:t>Moussanada</a:t>
            </a:r>
            <a:r>
              <a:rPr lang="fr-FR" sz="1500" dirty="0" smtClean="0"/>
              <a:t>).</a:t>
            </a:r>
          </a:p>
          <a:p>
            <a:pPr marL="285750" indent="-285750">
              <a:buFont typeface="Arial" panose="020B0604020202020204" pitchFamily="34" charset="0"/>
              <a:buChar char="•"/>
            </a:pPr>
            <a:r>
              <a:rPr lang="fr-FR" sz="1500" dirty="0"/>
              <a:t>S</a:t>
            </a:r>
            <a:r>
              <a:rPr lang="fr-FR" sz="1500" dirty="0" smtClean="0"/>
              <a:t>outien à l’investissement (</a:t>
            </a:r>
            <a:r>
              <a:rPr lang="fr-FR" sz="1500" dirty="0" err="1" smtClean="0"/>
              <a:t>Imtiaz</a:t>
            </a:r>
            <a:r>
              <a:rPr lang="fr-FR" sz="1500" dirty="0" smtClean="0"/>
              <a:t>).</a:t>
            </a:r>
          </a:p>
          <a:p>
            <a:pPr marL="285750" indent="-285750">
              <a:buFont typeface="Arial" panose="020B0604020202020204" pitchFamily="34" charset="0"/>
              <a:buChar char="•"/>
            </a:pPr>
            <a:r>
              <a:rPr lang="fr-FR" sz="1500" dirty="0" smtClean="0"/>
              <a:t>Transformation digitale (</a:t>
            </a:r>
            <a:r>
              <a:rPr lang="fr-FR" sz="1500" dirty="0" err="1" smtClean="0"/>
              <a:t>Moussanada</a:t>
            </a:r>
            <a:r>
              <a:rPr lang="fr-FR" sz="1500" dirty="0" smtClean="0"/>
              <a:t>).</a:t>
            </a:r>
          </a:p>
          <a:p>
            <a:pPr marL="285750" indent="-285750">
              <a:buFont typeface="Arial" panose="020B0604020202020204" pitchFamily="34" charset="0"/>
              <a:buChar char="•"/>
            </a:pPr>
            <a:r>
              <a:rPr lang="fr-FR" sz="1500" dirty="0" smtClean="0"/>
              <a:t>Catégorisation commune douanière et fiscale (</a:t>
            </a:r>
            <a:r>
              <a:rPr lang="fr-FR" sz="1500" dirty="0" err="1" smtClean="0"/>
              <a:t>Moussanada</a:t>
            </a:r>
            <a:r>
              <a:rPr lang="fr-FR" sz="1500" dirty="0" smtClean="0"/>
              <a:t>).</a:t>
            </a:r>
          </a:p>
          <a:p>
            <a:endParaRPr lang="fr-FR" sz="1500" dirty="0"/>
          </a:p>
          <a:p>
            <a:r>
              <a:rPr lang="fr-FR" sz="1500" b="1" dirty="0"/>
              <a:t>Le Groupement et les affaires familiales</a:t>
            </a:r>
          </a:p>
          <a:p>
            <a:pPr marL="285750" indent="-285750">
              <a:buFont typeface="Arial" panose="020B0604020202020204" pitchFamily="34" charset="0"/>
              <a:buChar char="•"/>
            </a:pPr>
            <a:r>
              <a:rPr lang="fr-FR" sz="1500" dirty="0" smtClean="0"/>
              <a:t>Gouvernance </a:t>
            </a:r>
            <a:r>
              <a:rPr lang="fr-FR" sz="1500" dirty="0"/>
              <a:t>et optimisation des performances (</a:t>
            </a:r>
            <a:r>
              <a:rPr lang="fr-FR" sz="1500" dirty="0" err="1"/>
              <a:t>Moussanada</a:t>
            </a:r>
            <a:r>
              <a:rPr lang="fr-FR" sz="1500" dirty="0"/>
              <a:t>).</a:t>
            </a:r>
          </a:p>
          <a:p>
            <a:pPr marL="285750" indent="-285750">
              <a:buFont typeface="Arial" panose="020B0604020202020204" pitchFamily="34" charset="0"/>
              <a:buChar char="•"/>
            </a:pPr>
            <a:r>
              <a:rPr lang="fr-FR" sz="1500" dirty="0" smtClean="0"/>
              <a:t>Productivité </a:t>
            </a:r>
            <a:r>
              <a:rPr lang="fr-FR" sz="1500" dirty="0"/>
              <a:t>/Lean </a:t>
            </a:r>
            <a:r>
              <a:rPr lang="fr-FR" sz="1500" dirty="0" err="1"/>
              <a:t>manufacturing</a:t>
            </a:r>
            <a:r>
              <a:rPr lang="fr-FR" sz="1500" dirty="0"/>
              <a:t> (</a:t>
            </a:r>
            <a:r>
              <a:rPr lang="fr-FR" sz="1500" dirty="0" err="1"/>
              <a:t>Moussanada</a:t>
            </a:r>
            <a:r>
              <a:rPr lang="fr-FR" sz="1500" dirty="0"/>
              <a:t>).</a:t>
            </a:r>
          </a:p>
          <a:p>
            <a:pPr marL="285750" indent="-285750">
              <a:buFont typeface="Arial" panose="020B0604020202020204" pitchFamily="34" charset="0"/>
              <a:buChar char="•"/>
            </a:pPr>
            <a:r>
              <a:rPr lang="fr-FR" sz="1500" dirty="0" err="1" smtClean="0"/>
              <a:t>Supply-chain</a:t>
            </a:r>
            <a:r>
              <a:rPr lang="fr-FR" sz="1500" dirty="0" smtClean="0"/>
              <a:t> </a:t>
            </a:r>
            <a:r>
              <a:rPr lang="fr-FR" sz="1500" dirty="0"/>
              <a:t>(</a:t>
            </a:r>
            <a:r>
              <a:rPr lang="fr-FR" sz="1500" dirty="0" err="1"/>
              <a:t>Moussanada</a:t>
            </a:r>
            <a:r>
              <a:rPr lang="fr-FR" sz="1500" dirty="0"/>
              <a:t>).</a:t>
            </a:r>
          </a:p>
          <a:p>
            <a:pPr marL="285750" indent="-285750">
              <a:buFont typeface="Arial" panose="020B0604020202020204" pitchFamily="34" charset="0"/>
              <a:buChar char="•"/>
            </a:pPr>
            <a:r>
              <a:rPr lang="fr-FR" sz="1500" dirty="0" smtClean="0"/>
              <a:t>Innovation </a:t>
            </a:r>
            <a:r>
              <a:rPr lang="fr-FR" sz="1500" dirty="0"/>
              <a:t>et accès aux marchés (</a:t>
            </a:r>
            <a:r>
              <a:rPr lang="fr-FR" sz="1500" dirty="0" err="1"/>
              <a:t>Moussanada</a:t>
            </a:r>
            <a:r>
              <a:rPr lang="fr-FR" sz="1500" dirty="0"/>
              <a:t>).</a:t>
            </a:r>
          </a:p>
          <a:p>
            <a:pPr marL="285750" indent="-285750">
              <a:buFont typeface="Arial" panose="020B0604020202020204" pitchFamily="34" charset="0"/>
              <a:buChar char="•"/>
            </a:pPr>
            <a:r>
              <a:rPr lang="fr-FR" sz="1500" dirty="0" smtClean="0"/>
              <a:t>Système </a:t>
            </a:r>
            <a:r>
              <a:rPr lang="fr-FR" sz="1500" dirty="0"/>
              <a:t>d’information (</a:t>
            </a:r>
            <a:r>
              <a:rPr lang="fr-FR" sz="1500" dirty="0" err="1"/>
              <a:t>Moussanada</a:t>
            </a:r>
            <a:r>
              <a:rPr lang="fr-FR" sz="1500" dirty="0"/>
              <a:t>).</a:t>
            </a:r>
          </a:p>
        </p:txBody>
      </p:sp>
    </p:spTree>
    <p:extLst>
      <p:ext uri="{BB962C8B-B14F-4D97-AF65-F5344CB8AC3E}">
        <p14:creationId xmlns:p14="http://schemas.microsoft.com/office/powerpoint/2010/main" val="3294391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age 21"/>
          <p:cNvPicPr>
            <a:picLocks noChangeAspect="1"/>
          </p:cNvPicPr>
          <p:nvPr/>
        </p:nvPicPr>
        <p:blipFill rotWithShape="1">
          <a:blip r:embed="rId2">
            <a:extLst>
              <a:ext uri="{28A0092B-C50C-407E-A947-70E740481C1C}">
                <a14:useLocalDpi xmlns:a14="http://schemas.microsoft.com/office/drawing/2010/main" val="0"/>
              </a:ext>
            </a:extLst>
          </a:blip>
          <a:srcRect t="13210"/>
          <a:stretch/>
        </p:blipFill>
        <p:spPr>
          <a:xfrm>
            <a:off x="9311473" y="1995082"/>
            <a:ext cx="1563432" cy="610553"/>
          </a:xfrm>
          <a:prstGeom prst="rect">
            <a:avLst/>
          </a:prstGeom>
        </p:spPr>
      </p:pic>
      <p:pic>
        <p:nvPicPr>
          <p:cNvPr id="25" name="Imag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3395" y="4056933"/>
            <a:ext cx="1420206" cy="748252"/>
          </a:xfrm>
          <a:prstGeom prst="rect">
            <a:avLst/>
          </a:prstGeom>
        </p:spPr>
      </p:pic>
      <p:sp>
        <p:nvSpPr>
          <p:cNvPr id="2" name="Titre 1"/>
          <p:cNvSpPr>
            <a:spLocks noGrp="1"/>
          </p:cNvSpPr>
          <p:nvPr>
            <p:ph type="title"/>
          </p:nvPr>
        </p:nvSpPr>
        <p:spPr/>
        <p:txBody>
          <a:bodyPr>
            <a:normAutofit fontScale="90000"/>
          </a:bodyPr>
          <a:lstStyle/>
          <a:p>
            <a:r>
              <a:rPr lang="fr-FR" dirty="0"/>
              <a:t>L’AREP pourrait structurer des partenariats avec:</a:t>
            </a:r>
          </a:p>
        </p:txBody>
      </p:sp>
      <p:pic>
        <p:nvPicPr>
          <p:cNvPr id="18" name="Imag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9962" y="1895563"/>
            <a:ext cx="2034152" cy="607067"/>
          </a:xfrm>
          <a:prstGeom prst="rect">
            <a:avLst/>
          </a:prstGeom>
        </p:spPr>
      </p:pic>
      <p:sp>
        <p:nvSpPr>
          <p:cNvPr id="19" name="Rectangle 18"/>
          <p:cNvSpPr/>
          <p:nvPr/>
        </p:nvSpPr>
        <p:spPr>
          <a:xfrm>
            <a:off x="1129962" y="2469997"/>
            <a:ext cx="3048582" cy="1815882"/>
          </a:xfrm>
          <a:prstGeom prst="rect">
            <a:avLst/>
          </a:prstGeom>
        </p:spPr>
        <p:txBody>
          <a:bodyPr wrap="square">
            <a:spAutoFit/>
          </a:bodyPr>
          <a:lstStyle/>
          <a:p>
            <a:pPr algn="just"/>
            <a:r>
              <a:rPr lang="fr-FR" sz="1400" dirty="0" smtClean="0"/>
              <a:t>Pour bénéficier </a:t>
            </a:r>
            <a:r>
              <a:rPr lang="fr-FR" sz="1400" dirty="0"/>
              <a:t>des services </a:t>
            </a:r>
            <a:r>
              <a:rPr lang="fr-FR" sz="1400" dirty="0" err="1"/>
              <a:t>Career</a:t>
            </a:r>
            <a:r>
              <a:rPr lang="fr-FR" sz="1400" dirty="0"/>
              <a:t> Center: Des outils de diagnostic aux étudiants et aux stagiaires pour les aider à découvrir leurs potentialités, de l’information sur les parcours professionnels, et des formations pour se préparer à entrer sur le marché du travail</a:t>
            </a:r>
            <a:r>
              <a:rPr lang="fr-FR" sz="1400" dirty="0" smtClean="0"/>
              <a:t>.</a:t>
            </a:r>
            <a:endParaRPr lang="fr-FR" sz="1400" dirty="0"/>
          </a:p>
        </p:txBody>
      </p:sp>
      <p:sp>
        <p:nvSpPr>
          <p:cNvPr id="20" name="Rectangle 19"/>
          <p:cNvSpPr/>
          <p:nvPr/>
        </p:nvSpPr>
        <p:spPr>
          <a:xfrm>
            <a:off x="4493367" y="2502630"/>
            <a:ext cx="3457008" cy="4185761"/>
          </a:xfrm>
          <a:prstGeom prst="rect">
            <a:avLst/>
          </a:prstGeom>
        </p:spPr>
        <p:txBody>
          <a:bodyPr wrap="square">
            <a:spAutoFit/>
          </a:bodyPr>
          <a:lstStyle/>
          <a:p>
            <a:pPr algn="just"/>
            <a:r>
              <a:rPr lang="fr-FR" sz="1400" b="1" dirty="0"/>
              <a:t>Dar </a:t>
            </a:r>
            <a:r>
              <a:rPr lang="fr-FR" sz="1400" b="1" dirty="0" err="1"/>
              <a:t>Moukawil</a:t>
            </a:r>
            <a:r>
              <a:rPr lang="fr-FR" sz="1400" b="1" dirty="0"/>
              <a:t> </a:t>
            </a:r>
            <a:r>
              <a:rPr lang="fr-FR" sz="1400" dirty="0"/>
              <a:t>de </a:t>
            </a:r>
            <a:r>
              <a:rPr lang="fr-FR" sz="1400" dirty="0" err="1"/>
              <a:t>Attijari</a:t>
            </a:r>
            <a:r>
              <a:rPr lang="fr-FR" sz="1400" dirty="0"/>
              <a:t> et d’autres banques, en vue d’offrir une formation financière et d’aider les entrepreneurs pour accéder aux marchés des GE et TPE: </a:t>
            </a:r>
            <a:endParaRPr lang="fr-FR" sz="1400" dirty="0" smtClean="0"/>
          </a:p>
          <a:p>
            <a:pPr algn="just"/>
            <a:r>
              <a:rPr lang="fr-FR" sz="1400" u="sng" dirty="0" smtClean="0"/>
              <a:t>Phase </a:t>
            </a:r>
            <a:r>
              <a:rPr lang="fr-FR" sz="1400" u="sng" dirty="0"/>
              <a:t>pré-création</a:t>
            </a:r>
            <a:r>
              <a:rPr lang="fr-FR" sz="1400" dirty="0"/>
              <a:t> : un cursus en 4 phases qui s’étale sur plusieurs </a:t>
            </a:r>
            <a:r>
              <a:rPr lang="fr-FR" sz="1400" dirty="0" smtClean="0"/>
              <a:t>mois</a:t>
            </a:r>
          </a:p>
          <a:p>
            <a:pPr algn="just"/>
            <a:r>
              <a:rPr lang="fr-FR" sz="1400" dirty="0" smtClean="0"/>
              <a:t>S1 </a:t>
            </a:r>
            <a:r>
              <a:rPr lang="fr-FR" sz="1400" dirty="0"/>
              <a:t>: formation sur l’ensemble des outils de gestion de l’entreprise</a:t>
            </a:r>
          </a:p>
          <a:p>
            <a:pPr algn="just"/>
            <a:r>
              <a:rPr lang="fr-FR" sz="1400" dirty="0"/>
              <a:t>S2 : la réalisation individualisée du business model et du business plan</a:t>
            </a:r>
          </a:p>
          <a:p>
            <a:pPr algn="just"/>
            <a:r>
              <a:rPr lang="fr-FR" sz="1400" dirty="0"/>
              <a:t>S3 : la réalisation individualisée du business model et du business plan</a:t>
            </a:r>
          </a:p>
          <a:p>
            <a:pPr algn="just"/>
            <a:r>
              <a:rPr lang="fr-FR" sz="1400" dirty="0"/>
              <a:t>S4 : un </a:t>
            </a:r>
            <a:r>
              <a:rPr lang="fr-FR" sz="1400" dirty="0" err="1"/>
              <a:t>mentoring</a:t>
            </a:r>
            <a:r>
              <a:rPr lang="fr-FR" sz="1400" dirty="0"/>
              <a:t> sur plusieurs mois</a:t>
            </a:r>
          </a:p>
          <a:p>
            <a:pPr algn="just"/>
            <a:r>
              <a:rPr lang="fr-FR" sz="1400" u="sng" dirty="0" smtClean="0"/>
              <a:t>Phase </a:t>
            </a:r>
            <a:r>
              <a:rPr lang="fr-FR" sz="1400" u="sng" dirty="0"/>
              <a:t>post-création</a:t>
            </a:r>
            <a:r>
              <a:rPr lang="fr-FR" sz="1400" dirty="0"/>
              <a:t> : accompagnement de proximité sous la forme d’une série de rendez-vous </a:t>
            </a:r>
            <a:endParaRPr lang="fr-FR" sz="1400" dirty="0" smtClean="0"/>
          </a:p>
          <a:p>
            <a:pPr algn="just"/>
            <a:r>
              <a:rPr lang="fr-FR" sz="1400" dirty="0" smtClean="0"/>
              <a:t>Accès au Marché: Connexion entre les TPE et les GE/PME sous forme d’</a:t>
            </a:r>
            <a:r>
              <a:rPr lang="fr-FR" sz="1400" dirty="0" err="1" smtClean="0"/>
              <a:t>events</a:t>
            </a:r>
            <a:r>
              <a:rPr lang="fr-FR" sz="1400" dirty="0" smtClean="0"/>
              <a:t> de networking</a:t>
            </a:r>
            <a:endParaRPr lang="fr-FR" sz="1400" dirty="0"/>
          </a:p>
        </p:txBody>
      </p:sp>
      <p:pic>
        <p:nvPicPr>
          <p:cNvPr id="21" name="Image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12735" y="1826056"/>
            <a:ext cx="2173369" cy="676574"/>
          </a:xfrm>
          <a:prstGeom prst="rect">
            <a:avLst/>
          </a:prstGeom>
        </p:spPr>
      </p:pic>
      <p:sp>
        <p:nvSpPr>
          <p:cNvPr id="23" name="Rectangle 22"/>
          <p:cNvSpPr/>
          <p:nvPr/>
        </p:nvSpPr>
        <p:spPr>
          <a:xfrm>
            <a:off x="8265198" y="2502630"/>
            <a:ext cx="3655985" cy="3539430"/>
          </a:xfrm>
          <a:prstGeom prst="rect">
            <a:avLst/>
          </a:prstGeom>
          <a:ln>
            <a:noFill/>
          </a:ln>
        </p:spPr>
        <p:txBody>
          <a:bodyPr wrap="square">
            <a:spAutoFit/>
          </a:bodyPr>
          <a:lstStyle/>
          <a:p>
            <a:pPr algn="just"/>
            <a:r>
              <a:rPr lang="fr-FR" sz="1400" dirty="0" smtClean="0"/>
              <a:t>En matière d’académie des entrepreneurs, et afin de mettre à disposition des entrepreneurs des locaux, sous la gestion de la CGEM.</a:t>
            </a:r>
          </a:p>
          <a:p>
            <a:pPr algn="just"/>
            <a:r>
              <a:rPr lang="fr-FR" sz="1400" dirty="0" smtClean="0"/>
              <a:t>L’Académie </a:t>
            </a:r>
            <a:r>
              <a:rPr lang="fr-FR" sz="1400" dirty="0"/>
              <a:t>a pour mission de</a:t>
            </a:r>
            <a:r>
              <a:rPr lang="fr-FR" sz="1400" dirty="0" smtClean="0"/>
              <a:t>:</a:t>
            </a:r>
          </a:p>
          <a:p>
            <a:pPr marL="285750" indent="-285750" algn="just">
              <a:buFont typeface="Wingdings" panose="05000000000000000000" pitchFamily="2" charset="2"/>
              <a:buChar char="Ø"/>
            </a:pPr>
            <a:r>
              <a:rPr lang="fr-FR" sz="1400" dirty="0" smtClean="0"/>
              <a:t> </a:t>
            </a:r>
            <a:r>
              <a:rPr lang="fr-FR" sz="1400" dirty="0"/>
              <a:t>Faciliter l’accès à l'information des différents acteurs</a:t>
            </a:r>
          </a:p>
          <a:p>
            <a:pPr marL="285750" indent="-285750" algn="just">
              <a:buFont typeface="Wingdings" panose="05000000000000000000" pitchFamily="2" charset="2"/>
              <a:buChar char="Ø"/>
            </a:pPr>
            <a:r>
              <a:rPr lang="fr-FR" sz="1400" dirty="0" smtClean="0"/>
              <a:t>Labéliser </a:t>
            </a:r>
            <a:r>
              <a:rPr lang="fr-FR" sz="1400" dirty="0"/>
              <a:t>des entreprises </a:t>
            </a:r>
          </a:p>
          <a:p>
            <a:pPr marL="285750" indent="-285750" algn="just">
              <a:buFont typeface="Wingdings" panose="05000000000000000000" pitchFamily="2" charset="2"/>
              <a:buChar char="Ø"/>
            </a:pPr>
            <a:r>
              <a:rPr lang="fr-FR" sz="1400" dirty="0" smtClean="0"/>
              <a:t>Apporter </a:t>
            </a:r>
            <a:r>
              <a:rPr lang="fr-FR" sz="1400" dirty="0"/>
              <a:t>des formations à l’élaboration de business plans et à la gestion de trésorerie</a:t>
            </a:r>
            <a:r>
              <a:rPr lang="fr-FR" sz="1400" dirty="0" smtClean="0"/>
              <a:t>.</a:t>
            </a:r>
          </a:p>
          <a:p>
            <a:pPr marL="285750" indent="-285750" algn="just">
              <a:buFont typeface="Wingdings" panose="05000000000000000000" pitchFamily="2" charset="2"/>
              <a:buChar char="Ø"/>
            </a:pPr>
            <a:r>
              <a:rPr lang="fr-FR" sz="1400" dirty="0" smtClean="0"/>
              <a:t>Organiser </a:t>
            </a:r>
            <a:r>
              <a:rPr lang="fr-FR" sz="1400" dirty="0"/>
              <a:t>un pool d'experts indépendants et accrédités par les </a:t>
            </a:r>
            <a:r>
              <a:rPr lang="fr-FR" sz="1400" dirty="0" smtClean="0"/>
              <a:t>banques</a:t>
            </a:r>
          </a:p>
          <a:p>
            <a:pPr marL="285750" indent="-285750" algn="just">
              <a:buFont typeface="Wingdings" panose="05000000000000000000" pitchFamily="2" charset="2"/>
              <a:buChar char="Ø"/>
            </a:pPr>
            <a:r>
              <a:rPr lang="fr-FR" sz="1400" dirty="0" smtClean="0"/>
              <a:t>Signer </a:t>
            </a:r>
            <a:r>
              <a:rPr lang="fr-FR" sz="1400" dirty="0"/>
              <a:t>un accord avec le GPBM </a:t>
            </a:r>
            <a:r>
              <a:rPr lang="fr-FR" sz="1400" dirty="0" smtClean="0"/>
              <a:t>pour créer </a:t>
            </a:r>
            <a:r>
              <a:rPr lang="fr-FR" sz="1400" dirty="0"/>
              <a:t>un </a:t>
            </a:r>
            <a:r>
              <a:rPr lang="fr-FR" sz="1400" dirty="0" err="1"/>
              <a:t>fasttrack</a:t>
            </a:r>
            <a:r>
              <a:rPr lang="fr-FR" sz="1400" dirty="0"/>
              <a:t> aux entreprises estampillées par l’Académie</a:t>
            </a:r>
            <a:r>
              <a:rPr lang="fr-FR" sz="1400" dirty="0" smtClean="0"/>
              <a:t>.</a:t>
            </a:r>
          </a:p>
          <a:p>
            <a:pPr marL="285750" indent="-285750" algn="just">
              <a:buFont typeface="Wingdings" panose="05000000000000000000" pitchFamily="2" charset="2"/>
              <a:buChar char="Ø"/>
            </a:pPr>
            <a:r>
              <a:rPr lang="fr-FR" sz="1400" dirty="0" smtClean="0"/>
              <a:t>Projet sur Tanger qui pourrait être réalisé avec AREP</a:t>
            </a:r>
            <a:endParaRPr lang="fr-FR" sz="1400" dirty="0"/>
          </a:p>
        </p:txBody>
      </p:sp>
      <p:pic>
        <p:nvPicPr>
          <p:cNvPr id="24" name="Image 23"/>
          <p:cNvPicPr>
            <a:picLocks noChangeAspect="1"/>
          </p:cNvPicPr>
          <p:nvPr/>
        </p:nvPicPr>
        <p:blipFill rotWithShape="1">
          <a:blip r:embed="rId6" cstate="print">
            <a:extLst>
              <a:ext uri="{28A0092B-C50C-407E-A947-70E740481C1C}">
                <a14:useLocalDpi xmlns:a14="http://schemas.microsoft.com/office/drawing/2010/main" val="0"/>
              </a:ext>
            </a:extLst>
          </a:blip>
          <a:srcRect l="28394" r="26969" b="-1170"/>
          <a:stretch/>
        </p:blipFill>
        <p:spPr>
          <a:xfrm>
            <a:off x="1264061" y="4302137"/>
            <a:ext cx="956662" cy="787936"/>
          </a:xfrm>
          <a:prstGeom prst="rect">
            <a:avLst/>
          </a:prstGeom>
        </p:spPr>
      </p:pic>
      <p:pic>
        <p:nvPicPr>
          <p:cNvPr id="26" name="Imag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79856" y="4623887"/>
            <a:ext cx="1444046" cy="428813"/>
          </a:xfrm>
          <a:prstGeom prst="rect">
            <a:avLst/>
          </a:prstGeom>
        </p:spPr>
      </p:pic>
      <p:sp>
        <p:nvSpPr>
          <p:cNvPr id="27" name="Rectangle 26"/>
          <p:cNvSpPr/>
          <p:nvPr/>
        </p:nvSpPr>
        <p:spPr>
          <a:xfrm>
            <a:off x="1129962" y="5052700"/>
            <a:ext cx="2934038" cy="1600438"/>
          </a:xfrm>
          <a:prstGeom prst="rect">
            <a:avLst/>
          </a:prstGeom>
        </p:spPr>
        <p:txBody>
          <a:bodyPr wrap="square">
            <a:spAutoFit/>
          </a:bodyPr>
          <a:lstStyle/>
          <a:p>
            <a:pPr algn="just"/>
            <a:r>
              <a:rPr lang="fr-FR" sz="1400" dirty="0"/>
              <a:t>P</a:t>
            </a:r>
            <a:r>
              <a:rPr lang="fr-FR" sz="1400" dirty="0" smtClean="0"/>
              <a:t>our </a:t>
            </a:r>
            <a:r>
              <a:rPr lang="fr-FR" sz="1400" dirty="0"/>
              <a:t>l’accompagnement </a:t>
            </a:r>
            <a:r>
              <a:rPr lang="fr-FR" sz="1400" dirty="0" smtClean="0"/>
              <a:t>financier des entrepreneurs à partir plusieurs programmes, à savoir: </a:t>
            </a:r>
            <a:r>
              <a:rPr lang="fr-FR" sz="1400" dirty="0"/>
              <a:t>Cautionnement des marchés à l’exportation, </a:t>
            </a:r>
            <a:r>
              <a:rPr lang="fr-FR" sz="1400" dirty="0" err="1"/>
              <a:t>Damane</a:t>
            </a:r>
            <a:r>
              <a:rPr lang="fr-FR" sz="1400" dirty="0"/>
              <a:t> Capital Risque, </a:t>
            </a:r>
            <a:r>
              <a:rPr lang="fr-FR" sz="1400" dirty="0" err="1"/>
              <a:t>Damane</a:t>
            </a:r>
            <a:r>
              <a:rPr lang="fr-FR" sz="1400" dirty="0"/>
              <a:t> développement, </a:t>
            </a:r>
            <a:r>
              <a:rPr lang="fr-FR" sz="1400" dirty="0" err="1"/>
              <a:t>Damane</a:t>
            </a:r>
            <a:r>
              <a:rPr lang="fr-FR" sz="1400" dirty="0"/>
              <a:t> Export, </a:t>
            </a:r>
            <a:r>
              <a:rPr lang="fr-FR" sz="1400" dirty="0" err="1"/>
              <a:t>Damane</a:t>
            </a:r>
            <a:r>
              <a:rPr lang="fr-FR" sz="1400" dirty="0"/>
              <a:t> </a:t>
            </a:r>
            <a:r>
              <a:rPr lang="fr-FR" sz="1400" dirty="0" smtClean="0"/>
              <a:t>express, etc…</a:t>
            </a:r>
            <a:endParaRPr lang="fr-FR" sz="1400" dirty="0"/>
          </a:p>
        </p:txBody>
      </p:sp>
      <p:sp>
        <p:nvSpPr>
          <p:cNvPr id="28" name="ZoneTexte 27"/>
          <p:cNvSpPr txBox="1"/>
          <p:nvPr/>
        </p:nvSpPr>
        <p:spPr>
          <a:xfrm>
            <a:off x="9034663" y="5883702"/>
            <a:ext cx="2117054" cy="461665"/>
          </a:xfrm>
          <a:prstGeom prst="rect">
            <a:avLst/>
          </a:prstGeom>
          <a:noFill/>
        </p:spPr>
        <p:txBody>
          <a:bodyPr wrap="none" rtlCol="0">
            <a:spAutoFit/>
          </a:bodyPr>
          <a:lstStyle/>
          <a:p>
            <a:r>
              <a:rPr lang="fr-FR" sz="2400" b="1" dirty="0" smtClean="0">
                <a:solidFill>
                  <a:srgbClr val="002060"/>
                </a:solidFill>
              </a:rPr>
              <a:t>Des universités</a:t>
            </a:r>
            <a:endParaRPr lang="fr-FR" sz="2400" b="1" dirty="0">
              <a:solidFill>
                <a:srgbClr val="002060"/>
              </a:solidFill>
            </a:endParaRPr>
          </a:p>
        </p:txBody>
      </p:sp>
      <p:sp>
        <p:nvSpPr>
          <p:cNvPr id="29" name="Rectangle 28"/>
          <p:cNvSpPr/>
          <p:nvPr/>
        </p:nvSpPr>
        <p:spPr>
          <a:xfrm>
            <a:off x="8199497" y="6345367"/>
            <a:ext cx="3787385" cy="3117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Sensibilisation – Workshops – Trophées</a:t>
            </a:r>
            <a:endParaRPr lang="fr-FR" sz="1400" dirty="0">
              <a:solidFill>
                <a:schemeClr val="tx1"/>
              </a:solidFill>
            </a:endParaRPr>
          </a:p>
        </p:txBody>
      </p:sp>
    </p:spTree>
    <p:extLst>
      <p:ext uri="{BB962C8B-B14F-4D97-AF65-F5344CB8AC3E}">
        <p14:creationId xmlns:p14="http://schemas.microsoft.com/office/powerpoint/2010/main" val="2804429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L’AREP pourrait structurer des partenariats avec:</a:t>
            </a:r>
          </a:p>
        </p:txBody>
      </p:sp>
      <p:pic>
        <p:nvPicPr>
          <p:cNvPr id="16" name="Imag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9865" y="2351841"/>
            <a:ext cx="2671156" cy="994187"/>
          </a:xfrm>
          <a:prstGeom prst="rect">
            <a:avLst/>
          </a:prstGeom>
        </p:spPr>
      </p:pic>
      <p:pic>
        <p:nvPicPr>
          <p:cNvPr id="17" name="Image 16"/>
          <p:cNvPicPr>
            <a:picLocks noChangeAspect="1"/>
          </p:cNvPicPr>
          <p:nvPr/>
        </p:nvPicPr>
        <p:blipFill rotWithShape="1">
          <a:blip r:embed="rId3">
            <a:extLst>
              <a:ext uri="{28A0092B-C50C-407E-A947-70E740481C1C}">
                <a14:useLocalDpi xmlns:a14="http://schemas.microsoft.com/office/drawing/2010/main" val="0"/>
              </a:ext>
            </a:extLst>
          </a:blip>
          <a:srcRect t="10721"/>
          <a:stretch/>
        </p:blipFill>
        <p:spPr>
          <a:xfrm>
            <a:off x="5037400" y="2315073"/>
            <a:ext cx="1905000" cy="914002"/>
          </a:xfrm>
          <a:prstGeom prst="rect">
            <a:avLst/>
          </a:prstGeom>
        </p:spPr>
      </p:pic>
      <p:pic>
        <p:nvPicPr>
          <p:cNvPr id="18" name="Picture 5" descr="Résultat de recherche d'images pour &quot;dare inc maroc&quot;">
            <a:extLst>
              <a:ext uri="{FF2B5EF4-FFF2-40B4-BE49-F238E27FC236}">
                <a16:creationId xmlns="" xmlns:a16="http://schemas.microsoft.com/office/drawing/2014/main" id="{DF4F9273-64E5-459E-8CA4-3D2CBB87DECF}"/>
              </a:ext>
            </a:extLst>
          </p:cNvPr>
          <p:cNvPicPr>
            <a:picLocks noChangeAspect="1" noChangeArrowheads="1"/>
          </p:cNvPicPr>
          <p:nvPr/>
        </p:nvPicPr>
        <p:blipFill>
          <a:blip r:embed="rId4" cstate="email"/>
          <a:srcRect/>
          <a:stretch>
            <a:fillRect/>
          </a:stretch>
        </p:blipFill>
        <p:spPr bwMode="auto">
          <a:xfrm>
            <a:off x="1267511" y="2215415"/>
            <a:ext cx="2027010" cy="869375"/>
          </a:xfrm>
          <a:prstGeom prst="rect">
            <a:avLst/>
          </a:prstGeom>
          <a:noFill/>
        </p:spPr>
      </p:pic>
      <p:sp>
        <p:nvSpPr>
          <p:cNvPr id="19" name="Rectangle 18"/>
          <p:cNvSpPr/>
          <p:nvPr/>
        </p:nvSpPr>
        <p:spPr>
          <a:xfrm>
            <a:off x="1196024" y="3123308"/>
            <a:ext cx="3296943" cy="1169551"/>
          </a:xfrm>
          <a:prstGeom prst="rect">
            <a:avLst/>
          </a:prstGeom>
        </p:spPr>
        <p:txBody>
          <a:bodyPr wrap="square">
            <a:spAutoFit/>
          </a:bodyPr>
          <a:lstStyle/>
          <a:p>
            <a:pPr algn="just"/>
            <a:r>
              <a:rPr lang="fr-FR" sz="1400" dirty="0" smtClean="0"/>
              <a:t>Soutenir </a:t>
            </a:r>
            <a:r>
              <a:rPr lang="fr-FR" sz="1400" dirty="0"/>
              <a:t>les étudiants dans la mise en œuvre de leurs projets d’entrepreneuriat social, au moyen d’événements, de formations, de concours nationaux et internationaux</a:t>
            </a:r>
          </a:p>
        </p:txBody>
      </p:sp>
      <p:pic>
        <p:nvPicPr>
          <p:cNvPr id="20" name="Imag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13275" y="4390535"/>
            <a:ext cx="1576985" cy="569768"/>
          </a:xfrm>
          <a:prstGeom prst="rect">
            <a:avLst/>
          </a:prstGeom>
        </p:spPr>
      </p:pic>
      <p:sp>
        <p:nvSpPr>
          <p:cNvPr id="21" name="Rectangle 20"/>
          <p:cNvSpPr/>
          <p:nvPr/>
        </p:nvSpPr>
        <p:spPr>
          <a:xfrm>
            <a:off x="1196024" y="5057979"/>
            <a:ext cx="3369764" cy="1815882"/>
          </a:xfrm>
          <a:prstGeom prst="rect">
            <a:avLst/>
          </a:prstGeom>
          <a:ln>
            <a:noFill/>
          </a:ln>
        </p:spPr>
        <p:txBody>
          <a:bodyPr wrap="square">
            <a:spAutoFit/>
          </a:bodyPr>
          <a:lstStyle/>
          <a:p>
            <a:pPr algn="just"/>
            <a:r>
              <a:rPr lang="fr-FR" sz="1400" dirty="0" smtClean="0"/>
              <a:t>Offrir des opportunités de développement aux jeunes en leur permettant de créer des changements positifs. Deux branches sont présentes dans le nord, l’une à </a:t>
            </a:r>
            <a:r>
              <a:rPr lang="fr-FR" sz="1400" dirty="0" err="1" smtClean="0"/>
              <a:t>tanger</a:t>
            </a:r>
            <a:r>
              <a:rPr lang="fr-FR" sz="1400" dirty="0" smtClean="0"/>
              <a:t> et l’autre à </a:t>
            </a:r>
            <a:r>
              <a:rPr lang="fr-FR" sz="1400" dirty="0" err="1" smtClean="0"/>
              <a:t>tétouan</a:t>
            </a:r>
            <a:r>
              <a:rPr lang="fr-FR" sz="1400" dirty="0" smtClean="0"/>
              <a:t> ; elles organisent des séances de formation et des concours en entrepreneuriat, de manière générale, et en entrepreneuriat social, en particulier</a:t>
            </a:r>
            <a:endParaRPr lang="fr-FR" sz="1400" dirty="0"/>
          </a:p>
        </p:txBody>
      </p:sp>
      <p:sp>
        <p:nvSpPr>
          <p:cNvPr id="22" name="Rectangle 21"/>
          <p:cNvSpPr/>
          <p:nvPr/>
        </p:nvSpPr>
        <p:spPr>
          <a:xfrm>
            <a:off x="4587193" y="3125217"/>
            <a:ext cx="3951317" cy="1384995"/>
          </a:xfrm>
          <a:prstGeom prst="rect">
            <a:avLst/>
          </a:prstGeom>
        </p:spPr>
        <p:txBody>
          <a:bodyPr wrap="square">
            <a:spAutoFit/>
          </a:bodyPr>
          <a:lstStyle/>
          <a:p>
            <a:r>
              <a:rPr lang="fr-FR" sz="1400" dirty="0" smtClean="0">
                <a:ea typeface="Cambria" panose="02040503050406030204" pitchFamily="18" charset="0"/>
                <a:cs typeface="Cambria" panose="02040503050406030204" pitchFamily="18" charset="0"/>
              </a:rPr>
              <a:t>Contribuer </a:t>
            </a:r>
            <a:r>
              <a:rPr lang="fr-FR" sz="1400" dirty="0">
                <a:ea typeface="Cambria" panose="02040503050406030204" pitchFamily="18" charset="0"/>
                <a:cs typeface="Cambria" panose="02040503050406030204" pitchFamily="18" charset="0"/>
              </a:rPr>
              <a:t>au succès des nouveaux entrepreneurs créant des emplois et de la richesse. En plus de son programme d’encadrement et de ses activités de réseautage, le Réseau Entreprendre offre également une aide financière (prêt d’honneur de 50.000 à 100.000 </a:t>
            </a:r>
            <a:r>
              <a:rPr lang="fr-FR" sz="1400" dirty="0" err="1">
                <a:ea typeface="Cambria" panose="02040503050406030204" pitchFamily="18" charset="0"/>
                <a:cs typeface="Cambria" panose="02040503050406030204" pitchFamily="18" charset="0"/>
              </a:rPr>
              <a:t>Dh</a:t>
            </a:r>
            <a:r>
              <a:rPr lang="fr-FR" sz="1400" dirty="0">
                <a:ea typeface="Cambria" panose="02040503050406030204" pitchFamily="18" charset="0"/>
                <a:cs typeface="Cambria" panose="02040503050406030204" pitchFamily="18" charset="0"/>
              </a:rPr>
              <a:t>).</a:t>
            </a:r>
            <a:endParaRPr lang="fr-FR" sz="1400" dirty="0"/>
          </a:p>
        </p:txBody>
      </p:sp>
      <p:pic>
        <p:nvPicPr>
          <p:cNvPr id="23" name="Image 2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87193" y="4054935"/>
            <a:ext cx="3174293" cy="1495445"/>
          </a:xfrm>
          <a:prstGeom prst="rect">
            <a:avLst/>
          </a:prstGeom>
        </p:spPr>
      </p:pic>
      <p:sp>
        <p:nvSpPr>
          <p:cNvPr id="24" name="Rectangle 23"/>
          <p:cNvSpPr/>
          <p:nvPr/>
        </p:nvSpPr>
        <p:spPr>
          <a:xfrm>
            <a:off x="4607065" y="5042263"/>
            <a:ext cx="3839447" cy="1600438"/>
          </a:xfrm>
          <a:prstGeom prst="rect">
            <a:avLst/>
          </a:prstGeom>
        </p:spPr>
        <p:txBody>
          <a:bodyPr wrap="square">
            <a:spAutoFit/>
          </a:bodyPr>
          <a:lstStyle/>
          <a:p>
            <a:pPr algn="just"/>
            <a:r>
              <a:rPr lang="fr-FR" sz="1400" dirty="0" smtClean="0"/>
              <a:t>Programmes </a:t>
            </a:r>
            <a:r>
              <a:rPr lang="fr-FR" sz="1400" dirty="0"/>
              <a:t>de formation aux étudiants sur les compétences entrepreneuriales. Il permet aux étudiants de démarrer leurs entreprises, de maîtriser les fondements de la finance et les prépare à faire face aux défis rencontrés sur le lieu de travail en fonction d’une  approche d’apprentissage par la pratique</a:t>
            </a:r>
          </a:p>
        </p:txBody>
      </p:sp>
      <p:sp>
        <p:nvSpPr>
          <p:cNvPr id="25" name="Rectangle 24"/>
          <p:cNvSpPr/>
          <p:nvPr/>
        </p:nvSpPr>
        <p:spPr>
          <a:xfrm>
            <a:off x="8632736" y="3138905"/>
            <a:ext cx="3550478" cy="738664"/>
          </a:xfrm>
          <a:prstGeom prst="rect">
            <a:avLst/>
          </a:prstGeom>
        </p:spPr>
        <p:txBody>
          <a:bodyPr wrap="square">
            <a:spAutoFit/>
          </a:bodyPr>
          <a:lstStyle/>
          <a:p>
            <a:pPr algn="just"/>
            <a:r>
              <a:rPr lang="fr-FR" sz="1400" dirty="0"/>
              <a:t>l‘Association Des Femmes Chefs d’Entreprises du Maroc. Elle a deux branches, à Tétouan et à </a:t>
            </a:r>
            <a:r>
              <a:rPr lang="fr-FR" sz="1400" dirty="0" smtClean="0"/>
              <a:t>Tanger</a:t>
            </a:r>
            <a:endParaRPr lang="fr-FR" sz="1400" dirty="0"/>
          </a:p>
        </p:txBody>
      </p:sp>
      <p:pic>
        <p:nvPicPr>
          <p:cNvPr id="26" name="Imag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785183" y="4240352"/>
            <a:ext cx="2200448" cy="719951"/>
          </a:xfrm>
          <a:prstGeom prst="rect">
            <a:avLst/>
          </a:prstGeom>
        </p:spPr>
      </p:pic>
      <p:sp>
        <p:nvSpPr>
          <p:cNvPr id="27" name="Rectangle 26"/>
          <p:cNvSpPr/>
          <p:nvPr/>
        </p:nvSpPr>
        <p:spPr>
          <a:xfrm>
            <a:off x="8632736" y="5057979"/>
            <a:ext cx="3188903" cy="954107"/>
          </a:xfrm>
          <a:prstGeom prst="rect">
            <a:avLst/>
          </a:prstGeom>
        </p:spPr>
        <p:txBody>
          <a:bodyPr wrap="square">
            <a:spAutoFit/>
          </a:bodyPr>
          <a:lstStyle/>
          <a:p>
            <a:pPr algn="just"/>
            <a:r>
              <a:rPr lang="fr-FR" sz="1400" dirty="0"/>
              <a:t>C’est un organisme marocain à but non lucratif qui travaille dans le domaine du développement socio-économique et durable</a:t>
            </a:r>
          </a:p>
        </p:txBody>
      </p:sp>
      <p:sp>
        <p:nvSpPr>
          <p:cNvPr id="29" name="Rectangle 28"/>
          <p:cNvSpPr/>
          <p:nvPr/>
        </p:nvSpPr>
        <p:spPr>
          <a:xfrm>
            <a:off x="1177565" y="1872991"/>
            <a:ext cx="10644073" cy="369332"/>
          </a:xfrm>
          <a:prstGeom prst="rect">
            <a:avLst/>
          </a:prstGeom>
        </p:spPr>
        <p:txBody>
          <a:bodyPr wrap="square">
            <a:spAutoFit/>
          </a:bodyPr>
          <a:lstStyle/>
          <a:p>
            <a:r>
              <a:rPr lang="fr-FR" dirty="0"/>
              <a:t>Les incubateurs / accélérateurs pour accompagner le futur entrepreneur dans la concrétisation de son  projet.</a:t>
            </a:r>
          </a:p>
        </p:txBody>
      </p:sp>
    </p:spTree>
    <p:extLst>
      <p:ext uri="{BB962C8B-B14F-4D97-AF65-F5344CB8AC3E}">
        <p14:creationId xmlns:p14="http://schemas.microsoft.com/office/powerpoint/2010/main" val="179449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Contexte </a:t>
            </a:r>
            <a:endParaRPr lang="fr-FR" dirty="0"/>
          </a:p>
        </p:txBody>
      </p:sp>
      <p:sp>
        <p:nvSpPr>
          <p:cNvPr id="3" name="Espace réservé du contenu 2"/>
          <p:cNvSpPr>
            <a:spLocks noGrp="1"/>
          </p:cNvSpPr>
          <p:nvPr>
            <p:ph idx="1"/>
          </p:nvPr>
        </p:nvSpPr>
        <p:spPr>
          <a:xfrm>
            <a:off x="1177566" y="1942506"/>
            <a:ext cx="10515600" cy="4857438"/>
          </a:xfrm>
        </p:spPr>
        <p:txBody>
          <a:bodyPr>
            <a:noAutofit/>
          </a:bodyPr>
          <a:lstStyle/>
          <a:p>
            <a:pPr algn="just">
              <a:buFont typeface="Wingdings" panose="05000000000000000000" pitchFamily="2" charset="2"/>
              <a:buChar char="§"/>
            </a:pPr>
            <a:r>
              <a:rPr lang="fr-FR" sz="1800" dirty="0"/>
              <a:t>L'objectif de l’étude </a:t>
            </a:r>
            <a:r>
              <a:rPr lang="fr-FR" sz="1800" dirty="0" smtClean="0"/>
              <a:t>est </a:t>
            </a:r>
            <a:r>
              <a:rPr lang="fr-FR" sz="1800" dirty="0"/>
              <a:t>d’évaluer le paysage des initiatives de financement fournies aux </a:t>
            </a:r>
            <a:r>
              <a:rPr lang="fr-FR" sz="1800" dirty="0" smtClean="0"/>
              <a:t>TPE </a:t>
            </a:r>
            <a:r>
              <a:rPr lang="fr-FR" sz="1800" dirty="0"/>
              <a:t>et développer un modèle qui permettra l'intervention du Conseil Régional et ses partenaires dans ce </a:t>
            </a:r>
            <a:r>
              <a:rPr lang="fr-FR" sz="1800" dirty="0" smtClean="0"/>
              <a:t>domaine.  En </a:t>
            </a:r>
            <a:r>
              <a:rPr lang="fr-FR" sz="1800" dirty="0"/>
              <a:t>travaillant </a:t>
            </a:r>
            <a:r>
              <a:rPr lang="fr-FR" sz="1800" dirty="0" smtClean="0"/>
              <a:t>avec </a:t>
            </a:r>
            <a:r>
              <a:rPr lang="fr-FR" sz="1800" dirty="0"/>
              <a:t>l'équipe de projet IPNM-TESS et se concertant avec l'AREP, le Consultant sera amené à</a:t>
            </a:r>
            <a:r>
              <a:rPr lang="fr-FR" sz="1800" dirty="0" smtClean="0"/>
              <a:t>:</a:t>
            </a:r>
            <a:endParaRPr lang="fr-FR" sz="1800" dirty="0"/>
          </a:p>
          <a:p>
            <a:pPr lvl="1" algn="just" fontAlgn="base">
              <a:lnSpc>
                <a:spcPct val="120000"/>
              </a:lnSpc>
              <a:buFont typeface="Wingdings" panose="05000000000000000000" pitchFamily="2" charset="2"/>
              <a:buChar char="v"/>
            </a:pPr>
            <a:r>
              <a:rPr lang="fr-FR" sz="1800" dirty="0"/>
              <a:t>Réaliser un diagnostic des initiatives de financement existantes au profit des MMES dans la région TTAH </a:t>
            </a:r>
          </a:p>
          <a:p>
            <a:pPr lvl="1" algn="just" fontAlgn="base">
              <a:lnSpc>
                <a:spcPct val="120000"/>
              </a:lnSpc>
              <a:buFont typeface="Wingdings" panose="05000000000000000000" pitchFamily="2" charset="2"/>
              <a:buChar char="v"/>
            </a:pPr>
            <a:r>
              <a:rPr lang="fr-FR" sz="1800" dirty="0" smtClean="0"/>
              <a:t>Réaliser </a:t>
            </a:r>
            <a:r>
              <a:rPr lang="fr-FR" sz="1800" dirty="0"/>
              <a:t>une analyse des parties prenantes et des acteurs clés dans l'économie à ce </a:t>
            </a:r>
            <a:r>
              <a:rPr lang="fr-FR" sz="1800" dirty="0" smtClean="0"/>
              <a:t>niveau </a:t>
            </a:r>
            <a:r>
              <a:rPr lang="fr-FR" sz="1800" dirty="0"/>
              <a:t>et développer une cartographie des secteurs et produits bénéficiant des initiatives de financement existantes pour les MMES</a:t>
            </a:r>
            <a:r>
              <a:rPr lang="fr-FR" sz="1800" dirty="0" smtClean="0"/>
              <a:t>.</a:t>
            </a:r>
            <a:endParaRPr lang="fr-FR" sz="1800" dirty="0"/>
          </a:p>
          <a:p>
            <a:pPr lvl="1" algn="just" fontAlgn="base">
              <a:lnSpc>
                <a:spcPct val="120000"/>
              </a:lnSpc>
              <a:buFont typeface="Wingdings" panose="05000000000000000000" pitchFamily="2" charset="2"/>
              <a:buChar char="v"/>
            </a:pPr>
            <a:r>
              <a:rPr lang="fr-FR" sz="1800" dirty="0"/>
              <a:t>Identifier des secteurs et produits potentiels qui pourraient  être ciblés par "le Programme pour Booster l'Économie Locale " et formuler des recommandations concernant les domaines prioritaires et initiatives pilotes à lancer</a:t>
            </a:r>
            <a:r>
              <a:rPr lang="fr-FR" sz="1800" dirty="0" smtClean="0"/>
              <a:t>.</a:t>
            </a:r>
            <a:endParaRPr lang="fr-FR" sz="1800" dirty="0"/>
          </a:p>
          <a:p>
            <a:pPr lvl="1" algn="just" fontAlgn="base">
              <a:lnSpc>
                <a:spcPct val="120000"/>
              </a:lnSpc>
              <a:buFont typeface="Wingdings" panose="05000000000000000000" pitchFamily="2" charset="2"/>
              <a:buChar char="v"/>
            </a:pPr>
            <a:r>
              <a:rPr lang="fr-FR" sz="1800" dirty="0"/>
              <a:t>Proposer un modèle pour </a:t>
            </a:r>
            <a:r>
              <a:rPr lang="fr-FR" sz="1800" dirty="0" smtClean="0"/>
              <a:t>« le </a:t>
            </a:r>
            <a:r>
              <a:rPr lang="fr-FR" sz="1800" dirty="0"/>
              <a:t>Programme pour Booster l'Économie </a:t>
            </a:r>
            <a:r>
              <a:rPr lang="fr-FR" sz="1800" dirty="0" smtClean="0"/>
              <a:t>Locale »</a:t>
            </a:r>
            <a:endParaRPr lang="fr-FR" sz="1800" dirty="0"/>
          </a:p>
        </p:txBody>
      </p:sp>
    </p:spTree>
    <p:extLst>
      <p:ext uri="{BB962C8B-B14F-4D97-AF65-F5344CB8AC3E}">
        <p14:creationId xmlns:p14="http://schemas.microsoft.com/office/powerpoint/2010/main" val="2767837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indent="0" algn="just">
              <a:buNone/>
            </a:pPr>
            <a:r>
              <a:rPr lang="fr-FR" sz="2200" dirty="0"/>
              <a:t>L’objectif consiste à encourager la création d’entreprises et des projets dans les zones « défavorisées » ou à faible  taux d'activité afin de créer des opportunités d’emplois et améliorer le niveau de vie des habitants de ces zones  (Soutien financier et accompagnement)</a:t>
            </a:r>
          </a:p>
          <a:p>
            <a:pPr marL="0" indent="0" algn="just">
              <a:buNone/>
            </a:pPr>
            <a:r>
              <a:rPr lang="fr-FR" sz="2200" dirty="0" smtClean="0"/>
              <a:t>Cet </a:t>
            </a:r>
            <a:r>
              <a:rPr lang="fr-FR" sz="2200" dirty="0"/>
              <a:t>objectif pourrait être atteint des partenariats avec les différents acteurs: Académie des Entrepreneurs, Dar  </a:t>
            </a:r>
            <a:r>
              <a:rPr lang="fr-FR" sz="2200" dirty="0" err="1"/>
              <a:t>Moukawil</a:t>
            </a:r>
            <a:r>
              <a:rPr lang="fr-FR" sz="2200" dirty="0"/>
              <a:t>, CCG, incubateurs, Maroc PME, CRI…avec quelques mesures phares:</a:t>
            </a:r>
          </a:p>
          <a:p>
            <a:pPr algn="just"/>
            <a:endParaRPr lang="fr-FR" dirty="0"/>
          </a:p>
          <a:p>
            <a:pPr lvl="1" algn="just">
              <a:buFont typeface="Wingdings" panose="05000000000000000000" pitchFamily="2" charset="2"/>
              <a:buChar char="Ø"/>
            </a:pPr>
            <a:r>
              <a:rPr lang="fr-FR" dirty="0"/>
              <a:t>Lancement de bureaux </a:t>
            </a:r>
            <a:r>
              <a:rPr lang="fr-FR" dirty="0" err="1"/>
              <a:t>sous-régionaux</a:t>
            </a:r>
            <a:r>
              <a:rPr lang="fr-FR" dirty="0"/>
              <a:t> d’orientation et de formation</a:t>
            </a:r>
          </a:p>
          <a:p>
            <a:pPr lvl="1" algn="just">
              <a:buFont typeface="Wingdings" panose="05000000000000000000" pitchFamily="2" charset="2"/>
              <a:buChar char="Ø"/>
            </a:pPr>
            <a:endParaRPr lang="fr-FR" dirty="0"/>
          </a:p>
          <a:p>
            <a:pPr lvl="1" algn="just">
              <a:buFont typeface="Wingdings" panose="05000000000000000000" pitchFamily="2" charset="2"/>
              <a:buChar char="Ø"/>
            </a:pPr>
            <a:r>
              <a:rPr lang="fr-FR" dirty="0"/>
              <a:t>Organisation de Caravanes pour l’entreprenariat,</a:t>
            </a:r>
          </a:p>
          <a:p>
            <a:pPr lvl="1" algn="just">
              <a:buFont typeface="Wingdings" panose="05000000000000000000" pitchFamily="2" charset="2"/>
              <a:buChar char="Ø"/>
            </a:pPr>
            <a:endParaRPr lang="fr-FR" dirty="0"/>
          </a:p>
          <a:p>
            <a:pPr lvl="1" algn="just">
              <a:buFont typeface="Wingdings" panose="05000000000000000000" pitchFamily="2" charset="2"/>
              <a:buChar char="Ø"/>
            </a:pPr>
            <a:r>
              <a:rPr lang="fr-FR" dirty="0"/>
              <a:t>Organisation de trophées, compétitions etc…</a:t>
            </a:r>
          </a:p>
          <a:p>
            <a:endParaRPr lang="fr-FR" dirty="0"/>
          </a:p>
        </p:txBody>
      </p:sp>
      <p:sp>
        <p:nvSpPr>
          <p:cNvPr id="4" name="object 5"/>
          <p:cNvSpPr txBox="1">
            <a:spLocks noGrp="1"/>
          </p:cNvSpPr>
          <p:nvPr>
            <p:ph type="title"/>
          </p:nvPr>
        </p:nvSpPr>
        <p:spPr>
          <a:xfrm>
            <a:off x="1177566" y="593154"/>
            <a:ext cx="11211910" cy="1243930"/>
          </a:xfrm>
          <a:prstGeom prst="rect">
            <a:avLst/>
          </a:prstGeom>
        </p:spPr>
        <p:txBody>
          <a:bodyPr vert="horz" wrap="square" lIns="0" tIns="12700" rIns="0" bIns="0" rtlCol="0">
            <a:spAutoFit/>
          </a:bodyPr>
          <a:lstStyle/>
          <a:p>
            <a:pPr marL="12700">
              <a:lnSpc>
                <a:spcPct val="100000"/>
              </a:lnSpc>
              <a:spcBef>
                <a:spcPts val="100"/>
              </a:spcBef>
            </a:pPr>
            <a:r>
              <a:rPr sz="4000" spc="-5" dirty="0">
                <a:cs typeface="Calibri"/>
              </a:rPr>
              <a:t>Lancement d’initiatives </a:t>
            </a:r>
            <a:r>
              <a:rPr sz="4000" dirty="0">
                <a:cs typeface="Calibri"/>
              </a:rPr>
              <a:t>pour les </a:t>
            </a:r>
            <a:r>
              <a:rPr sz="4000" spc="-20" dirty="0">
                <a:cs typeface="Calibri"/>
              </a:rPr>
              <a:t>zones </a:t>
            </a:r>
            <a:r>
              <a:rPr lang="fr-FR" sz="4000" spc="-20" dirty="0" smtClean="0">
                <a:cs typeface="Calibri"/>
              </a:rPr>
              <a:t/>
            </a:r>
            <a:br>
              <a:rPr lang="fr-FR" sz="4000" spc="-20" dirty="0" smtClean="0">
                <a:cs typeface="Calibri"/>
              </a:rPr>
            </a:br>
            <a:r>
              <a:rPr sz="4000" dirty="0" smtClean="0">
                <a:cs typeface="Calibri"/>
              </a:rPr>
              <a:t>« </a:t>
            </a:r>
            <a:r>
              <a:rPr sz="4000" spc="-25" dirty="0">
                <a:cs typeface="Calibri"/>
              </a:rPr>
              <a:t>défavorisées</a:t>
            </a:r>
            <a:r>
              <a:rPr sz="4000" spc="-90" dirty="0">
                <a:cs typeface="Calibri"/>
              </a:rPr>
              <a:t> </a:t>
            </a:r>
            <a:r>
              <a:rPr sz="4000" dirty="0">
                <a:cs typeface="Calibri"/>
              </a:rPr>
              <a:t>»</a:t>
            </a:r>
          </a:p>
        </p:txBody>
      </p:sp>
    </p:spTree>
    <p:extLst>
      <p:ext uri="{BB962C8B-B14F-4D97-AF65-F5344CB8AC3E}">
        <p14:creationId xmlns:p14="http://schemas.microsoft.com/office/powerpoint/2010/main" val="240418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Création d’un fonds d’entreprenariat</a:t>
            </a:r>
          </a:p>
        </p:txBody>
      </p:sp>
      <p:sp>
        <p:nvSpPr>
          <p:cNvPr id="3" name="Espace réservé du contenu 2"/>
          <p:cNvSpPr>
            <a:spLocks noGrp="1"/>
          </p:cNvSpPr>
          <p:nvPr>
            <p:ph idx="1"/>
          </p:nvPr>
        </p:nvSpPr>
        <p:spPr/>
        <p:txBody>
          <a:bodyPr>
            <a:noAutofit/>
          </a:bodyPr>
          <a:lstStyle/>
          <a:p>
            <a:pPr algn="just"/>
            <a:r>
              <a:rPr lang="fr-FR" sz="2000" dirty="0"/>
              <a:t>Pour réaliser cet objectif, il faut entamer une phase préparatoire</a:t>
            </a:r>
            <a:r>
              <a:rPr lang="fr-FR" sz="2000" dirty="0" smtClean="0"/>
              <a:t>:</a:t>
            </a:r>
          </a:p>
          <a:p>
            <a:pPr marL="0" indent="0" algn="just">
              <a:buNone/>
            </a:pPr>
            <a:endParaRPr lang="fr-FR" sz="2000" dirty="0"/>
          </a:p>
          <a:p>
            <a:pPr lvl="1" algn="just">
              <a:buFont typeface="Wingdings" panose="05000000000000000000" pitchFamily="2" charset="2"/>
              <a:buChar char="Ø"/>
            </a:pPr>
            <a:r>
              <a:rPr lang="fr-FR" sz="1800" dirty="0"/>
              <a:t>Pour finaliser la stratégie d’investissement reposant sur 3 programmes d’entreprenariat peuvent être mis en place: </a:t>
            </a:r>
            <a:r>
              <a:rPr lang="fr-FR" sz="1800" dirty="0" err="1"/>
              <a:t>Seed</a:t>
            </a:r>
            <a:r>
              <a:rPr lang="fr-FR" sz="1800" dirty="0"/>
              <a:t>,  Accélération, Target, pour financer respectivement les entreprises en création, entreprises déjà créées et secteurs  stratégiques</a:t>
            </a:r>
            <a:r>
              <a:rPr lang="fr-FR" sz="1800" dirty="0" smtClean="0"/>
              <a:t>.</a:t>
            </a:r>
            <a:endParaRPr lang="fr-FR" sz="1800" dirty="0"/>
          </a:p>
          <a:p>
            <a:pPr lvl="1" algn="just">
              <a:buFont typeface="Wingdings" panose="05000000000000000000" pitchFamily="2" charset="2"/>
              <a:buChar char="Ø"/>
            </a:pPr>
            <a:r>
              <a:rPr lang="fr-FR" sz="1800" dirty="0"/>
              <a:t>Elaborer un Business Plan avec modèle financier et la définition d’un mode opératoire, l’objectif étant de créer une </a:t>
            </a:r>
            <a:r>
              <a:rPr lang="fr-FR" sz="1800" dirty="0" smtClean="0"/>
              <a:t>structure pérenne </a:t>
            </a:r>
            <a:r>
              <a:rPr lang="fr-FR" sz="1800" dirty="0"/>
              <a:t>dans le temps qui puisse se financer à terme sans recours à la région</a:t>
            </a:r>
            <a:r>
              <a:rPr lang="fr-FR" sz="1600" dirty="0"/>
              <a:t>.</a:t>
            </a:r>
          </a:p>
          <a:p>
            <a:pPr marL="0" indent="0" algn="just">
              <a:buNone/>
            </a:pPr>
            <a:endParaRPr lang="fr-FR" sz="2000" dirty="0"/>
          </a:p>
          <a:p>
            <a:pPr algn="just"/>
            <a:r>
              <a:rPr lang="fr-FR" sz="2000" dirty="0"/>
              <a:t>Ce fonds sera géré par un opérateur/équipe spécialisée, notamment en cas de recours à des fonds provenant de bailleurs  internationaux, pour garantir le succès et fournir des conseils aux porteurs de </a:t>
            </a:r>
            <a:r>
              <a:rPr lang="fr-FR" sz="2000" dirty="0" smtClean="0"/>
              <a:t>projets</a:t>
            </a:r>
            <a:endParaRPr lang="fr-FR" sz="2000" dirty="0"/>
          </a:p>
          <a:p>
            <a:pPr algn="just"/>
            <a:r>
              <a:rPr lang="fr-FR" sz="2000" dirty="0"/>
              <a:t>Le fonds devra être couplé au mécanisme de coordination qui servira à fournir de l’assistance technique continue aux porteurs de  projets</a:t>
            </a:r>
          </a:p>
          <a:p>
            <a:endParaRPr lang="fr-FR" sz="2000" dirty="0"/>
          </a:p>
        </p:txBody>
      </p:sp>
    </p:spTree>
    <p:extLst>
      <p:ext uri="{BB962C8B-B14F-4D97-AF65-F5344CB8AC3E}">
        <p14:creationId xmlns:p14="http://schemas.microsoft.com/office/powerpoint/2010/main" val="291581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Fonds d’entreprenariat</a:t>
            </a:r>
          </a:p>
        </p:txBody>
      </p:sp>
      <p:graphicFrame>
        <p:nvGraphicFramePr>
          <p:cNvPr id="5" name="Tableau 4"/>
          <p:cNvGraphicFramePr>
            <a:graphicFrameLocks noGrp="1"/>
          </p:cNvGraphicFramePr>
          <p:nvPr>
            <p:extLst/>
          </p:nvPr>
        </p:nvGraphicFramePr>
        <p:xfrm>
          <a:off x="1491300" y="2002971"/>
          <a:ext cx="10201865" cy="4467235"/>
        </p:xfrm>
        <a:graphic>
          <a:graphicData uri="http://schemas.openxmlformats.org/drawingml/2006/table">
            <a:tbl>
              <a:tblPr firstRow="1" bandRow="1">
                <a:tableStyleId>{5C22544A-7EE6-4342-B048-85BDC9FD1C3A}</a:tableStyleId>
              </a:tblPr>
              <a:tblGrid>
                <a:gridCol w="1331395"/>
                <a:gridCol w="1905685"/>
                <a:gridCol w="2884039"/>
                <a:gridCol w="2040373"/>
                <a:gridCol w="2040373"/>
              </a:tblGrid>
              <a:tr h="450669">
                <a:tc>
                  <a:txBody>
                    <a:bodyPr/>
                    <a:lstStyle/>
                    <a:p>
                      <a:endParaRPr lang="fr-FR" dirty="0"/>
                    </a:p>
                  </a:txBody>
                  <a:tcPr>
                    <a:solidFill>
                      <a:srgbClr val="0F436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Programme d’entrepreneuriat</a:t>
                      </a:r>
                    </a:p>
                  </a:txBody>
                  <a:tcPr anchor="ctr">
                    <a:solidFill>
                      <a:srgbClr val="0F436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Accompagnement</a:t>
                      </a:r>
                    </a:p>
                  </a:txBody>
                  <a:tcPr anchor="ctr">
                    <a:solidFill>
                      <a:srgbClr val="0F436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Admissibilité</a:t>
                      </a:r>
                    </a:p>
                  </a:txBody>
                  <a:tcPr anchor="ctr">
                    <a:solidFill>
                      <a:srgbClr val="0F436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Condition de</a:t>
                      </a:r>
                      <a:r>
                        <a:rPr lang="fr-FR" sz="1400" baseline="0" dirty="0" smtClean="0"/>
                        <a:t> financement</a:t>
                      </a:r>
                      <a:endParaRPr lang="fr-FR" sz="1400" dirty="0" smtClean="0"/>
                    </a:p>
                  </a:txBody>
                  <a:tcPr anchor="ctr">
                    <a:solidFill>
                      <a:srgbClr val="0F4364"/>
                    </a:solidFill>
                  </a:tcPr>
                </a:tc>
              </a:tr>
              <a:tr h="1006370">
                <a:tc>
                  <a:txBody>
                    <a:bodyPr/>
                    <a:lstStyle/>
                    <a:p>
                      <a:pPr algn="ctr"/>
                      <a:r>
                        <a:rPr lang="fr-FR" sz="1300" dirty="0" smtClean="0"/>
                        <a:t>Entreprise en création</a:t>
                      </a:r>
                      <a:endParaRPr lang="fr-FR" sz="1300" b="1" dirty="0">
                        <a:solidFill>
                          <a:srgbClr val="002060"/>
                        </a:solidFill>
                      </a:endParaRPr>
                    </a:p>
                  </a:txBody>
                  <a:tcPr anchor="ctr"/>
                </a:tc>
                <a:tc>
                  <a:txBody>
                    <a:bodyPr/>
                    <a:lstStyle/>
                    <a:p>
                      <a:pPr algn="ctr"/>
                      <a:r>
                        <a:rPr lang="fr-FR" sz="1300" dirty="0" err="1" smtClean="0"/>
                        <a:t>Seed</a:t>
                      </a:r>
                      <a:endParaRPr lang="fr-FR" sz="1300" dirty="0">
                        <a:solidFill>
                          <a:srgbClr val="002060"/>
                        </a:solidFill>
                      </a:endParaRPr>
                    </a:p>
                  </a:txBody>
                  <a:tcPr anchor="ctr"/>
                </a:tc>
                <a:tc>
                  <a:txBody>
                    <a:bodyPr/>
                    <a:lstStyle/>
                    <a:p>
                      <a:pPr algn="ctr"/>
                      <a:r>
                        <a:rPr lang="fr-FR" sz="1300" dirty="0" smtClean="0"/>
                        <a:t>Accès</a:t>
                      </a:r>
                      <a:r>
                        <a:rPr lang="fr-FR" sz="1300" baseline="0" dirty="0" smtClean="0"/>
                        <a:t> et orientation aux programmes recensés lors de l’étude</a:t>
                      </a:r>
                    </a:p>
                    <a:p>
                      <a:pPr algn="ctr"/>
                      <a:r>
                        <a:rPr lang="fr-FR" sz="1300" baseline="0" dirty="0" smtClean="0"/>
                        <a:t>Suivi de la part de l’équipe de gestion</a:t>
                      </a:r>
                      <a:endParaRPr lang="fr-FR" sz="1300" dirty="0">
                        <a:solidFill>
                          <a:srgbClr val="002060"/>
                        </a:solidFill>
                      </a:endParaRPr>
                    </a:p>
                  </a:txBody>
                  <a:tcPr anchor="ctr"/>
                </a:tc>
                <a:tc>
                  <a:txBody>
                    <a:bodyPr/>
                    <a:lstStyle/>
                    <a:p>
                      <a:pPr algn="ctr"/>
                      <a:r>
                        <a:rPr lang="fr-FR" sz="1300" dirty="0" smtClean="0"/>
                        <a:t>Critères liés </a:t>
                      </a:r>
                      <a:r>
                        <a:rPr lang="fr-FR" sz="1300" baseline="0" dirty="0" smtClean="0"/>
                        <a:t> à la qualité du projet (secteur, équipe, business plan)</a:t>
                      </a:r>
                      <a:endParaRPr lang="fr-FR" sz="1300" dirty="0">
                        <a:solidFill>
                          <a:srgbClr val="00206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dirty="0" smtClean="0"/>
                        <a:t>Investissement</a:t>
                      </a:r>
                      <a:r>
                        <a:rPr lang="fr-FR" sz="1300" baseline="0" dirty="0" smtClean="0"/>
                        <a:t> de 150 KDH à 500 KDH</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dirty="0" smtClean="0"/>
                        <a:t>avec prise de participation au capital</a:t>
                      </a:r>
                    </a:p>
                    <a:p>
                      <a:pPr algn="ctr"/>
                      <a:endParaRPr lang="fr-FR" sz="1300" dirty="0">
                        <a:solidFill>
                          <a:srgbClr val="002060"/>
                        </a:solidFill>
                      </a:endParaRPr>
                    </a:p>
                  </a:txBody>
                  <a:tcPr anchor="ctr"/>
                </a:tc>
              </a:tr>
              <a:tr h="1559165">
                <a:tc>
                  <a:txBody>
                    <a:bodyPr/>
                    <a:lstStyle/>
                    <a:p>
                      <a:pPr algn="ctr"/>
                      <a:r>
                        <a:rPr lang="fr-FR" sz="1300" dirty="0" smtClean="0"/>
                        <a:t>Entreprise</a:t>
                      </a:r>
                      <a:r>
                        <a:rPr lang="fr-FR" sz="1300" baseline="0" dirty="0" smtClean="0"/>
                        <a:t> déjà créée</a:t>
                      </a:r>
                      <a:endParaRPr lang="fr-FR" sz="1300" b="1" dirty="0">
                        <a:solidFill>
                          <a:srgbClr val="002060"/>
                        </a:solidFill>
                      </a:endParaRPr>
                    </a:p>
                  </a:txBody>
                  <a:tcPr anchor="ctr"/>
                </a:tc>
                <a:tc>
                  <a:txBody>
                    <a:bodyPr/>
                    <a:lstStyle/>
                    <a:p>
                      <a:pPr algn="ctr"/>
                      <a:r>
                        <a:rPr lang="fr-FR" sz="1300" dirty="0" smtClean="0"/>
                        <a:t>Accélération</a:t>
                      </a:r>
                      <a:endParaRPr lang="fr-FR" sz="1300" dirty="0">
                        <a:solidFill>
                          <a:srgbClr val="00206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3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fr-FR" sz="1300" dirty="0" smtClean="0"/>
                        <a:t>Accès aux</a:t>
                      </a:r>
                      <a:r>
                        <a:rPr lang="fr-FR" sz="1300" baseline="0" dirty="0" smtClean="0"/>
                        <a:t> programmes nationaux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300" dirty="0" smtClean="0"/>
                        <a:t>Suivi</a:t>
                      </a:r>
                      <a:r>
                        <a:rPr lang="fr-FR" sz="1300" baseline="0" dirty="0" smtClean="0"/>
                        <a:t> de l’équipe de gestion</a:t>
                      </a:r>
                      <a:endParaRPr lang="fr-FR" sz="13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fr-FR" sz="1300" dirty="0" smtClean="0"/>
                        <a:t>Réseau d’experts / mentors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dirty="0" smtClean="0"/>
                        <a:t>Accès à des renseignements stratégiques sur les marchés et à un soutien réseau</a:t>
                      </a:r>
                    </a:p>
                    <a:p>
                      <a:pPr marL="0" marR="0" indent="0" algn="ctr" defTabSz="914400" rtl="0" eaLnBrk="1" fontAlgn="auto" latinLnBrk="0" hangingPunct="1">
                        <a:lnSpc>
                          <a:spcPct val="100000"/>
                        </a:lnSpc>
                        <a:spcBef>
                          <a:spcPts val="0"/>
                        </a:spcBef>
                        <a:spcAft>
                          <a:spcPts val="0"/>
                        </a:spcAft>
                        <a:buClrTx/>
                        <a:buSzTx/>
                        <a:buFontTx/>
                        <a:buNone/>
                        <a:tabLst/>
                        <a:defRPr/>
                      </a:pPr>
                      <a:endParaRPr lang="fr-FR" sz="1300" dirty="0" smtClean="0">
                        <a:solidFill>
                          <a:srgbClr val="002060"/>
                        </a:solidFill>
                      </a:endParaRPr>
                    </a:p>
                  </a:txBody>
                  <a:tcPr anchor="ctr"/>
                </a:tc>
                <a:tc>
                  <a:txBody>
                    <a:bodyPr/>
                    <a:lstStyle/>
                    <a:p>
                      <a:pPr algn="ctr"/>
                      <a:r>
                        <a:rPr lang="fr-FR" sz="1300" dirty="0" smtClean="0"/>
                        <a:t>CA minimum</a:t>
                      </a:r>
                      <a:r>
                        <a:rPr lang="fr-FR" sz="1300" baseline="0" dirty="0" smtClean="0"/>
                        <a:t> de 1 MDH</a:t>
                      </a:r>
                    </a:p>
                    <a:p>
                      <a:pPr algn="ctr"/>
                      <a:r>
                        <a:rPr lang="fr-FR" sz="1300" baseline="0" dirty="0" smtClean="0"/>
                        <a:t>Historique de 3 ans</a:t>
                      </a:r>
                    </a:p>
                    <a:p>
                      <a:pPr algn="ctr"/>
                      <a:r>
                        <a:rPr lang="fr-FR" sz="1300" dirty="0" smtClean="0"/>
                        <a:t>Critères liés </a:t>
                      </a:r>
                      <a:r>
                        <a:rPr lang="fr-FR" sz="1300" baseline="0" dirty="0" smtClean="0"/>
                        <a:t> à la qualité du projet (secteur, équipe, business plan)</a:t>
                      </a:r>
                      <a:endParaRPr lang="fr-FR" sz="1300" baseline="0" dirty="0" smtClean="0">
                        <a:solidFill>
                          <a:srgbClr val="002060"/>
                        </a:solidFill>
                      </a:endParaRPr>
                    </a:p>
                  </a:txBody>
                  <a:tcPr anchor="ctr"/>
                </a:tc>
                <a:tc>
                  <a:txBody>
                    <a:bodyPr/>
                    <a:lstStyle/>
                    <a:p>
                      <a:pPr algn="ctr"/>
                      <a:r>
                        <a:rPr lang="fr-FR" sz="1300" dirty="0" smtClean="0"/>
                        <a:t>Investissement à partir de 500KDH à 1MDH avec prise de participation au capital</a:t>
                      </a:r>
                      <a:endParaRPr lang="fr-FR" sz="1300" dirty="0" smtClean="0">
                        <a:solidFill>
                          <a:srgbClr val="002060"/>
                        </a:solidFill>
                      </a:endParaRPr>
                    </a:p>
                  </a:txBody>
                  <a:tcPr anchor="ctr"/>
                </a:tc>
              </a:tr>
              <a:tr h="1190635">
                <a:tc>
                  <a:txBody>
                    <a:bodyPr/>
                    <a:lstStyle/>
                    <a:p>
                      <a:pPr algn="ctr"/>
                      <a:r>
                        <a:rPr lang="fr-FR" sz="1300" dirty="0" smtClean="0"/>
                        <a:t>Secteurs</a:t>
                      </a:r>
                      <a:r>
                        <a:rPr lang="fr-FR" sz="1300" baseline="0" dirty="0" smtClean="0"/>
                        <a:t> stratégiques</a:t>
                      </a:r>
                      <a:endParaRPr lang="fr-FR" sz="1300" b="1" dirty="0">
                        <a:solidFill>
                          <a:srgbClr val="002060"/>
                        </a:solidFill>
                      </a:endParaRPr>
                    </a:p>
                  </a:txBody>
                  <a:tcPr anchor="ctr"/>
                </a:tc>
                <a:tc>
                  <a:txBody>
                    <a:bodyPr/>
                    <a:lstStyle/>
                    <a:p>
                      <a:pPr algn="ctr"/>
                      <a:r>
                        <a:rPr lang="fr-FR" sz="1300" dirty="0" smtClean="0"/>
                        <a:t>Target</a:t>
                      </a:r>
                      <a:endParaRPr lang="fr-FR" sz="1300" dirty="0">
                        <a:solidFill>
                          <a:srgbClr val="002060"/>
                        </a:solidFill>
                      </a:endParaRPr>
                    </a:p>
                  </a:txBody>
                  <a:tcPr anchor="ctr"/>
                </a:tc>
                <a:tc>
                  <a:txBody>
                    <a:bodyPr/>
                    <a:lstStyle/>
                    <a:p>
                      <a:pPr algn="ctr"/>
                      <a:r>
                        <a:rPr lang="fr-FR" sz="1300" dirty="0" smtClean="0"/>
                        <a:t>une formation, des ressources et des fonds qui aideront à créer une entreprise</a:t>
                      </a:r>
                      <a:endParaRPr lang="fr-FR" sz="1300" dirty="0">
                        <a:solidFill>
                          <a:srgbClr val="002060"/>
                        </a:solidFill>
                      </a:endParaRPr>
                    </a:p>
                  </a:txBody>
                  <a:tcPr anchor="ctr"/>
                </a:tc>
                <a:tc>
                  <a:txBody>
                    <a:bodyPr/>
                    <a:lstStyle/>
                    <a:p>
                      <a:pPr algn="ctr"/>
                      <a:r>
                        <a:rPr lang="fr-FR" sz="1300" dirty="0" smtClean="0"/>
                        <a:t>Appartenance</a:t>
                      </a:r>
                      <a:r>
                        <a:rPr lang="fr-FR" sz="1300" baseline="0" dirty="0" smtClean="0"/>
                        <a:t> à la liste de secteurs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baseline="0" dirty="0" smtClean="0"/>
                        <a:t>NEET, Culture, Aquaculture, Tourisme Rural, Education)</a:t>
                      </a:r>
                      <a:endParaRPr lang="fr-FR" sz="1300" dirty="0" smtClean="0"/>
                    </a:p>
                    <a:p>
                      <a:pPr algn="ctr"/>
                      <a:endParaRPr lang="fr-FR" sz="1300" dirty="0">
                        <a:solidFill>
                          <a:srgbClr val="00206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dirty="0" smtClean="0"/>
                        <a:t>Prêts d’honneur de 250KDH sur  5 à 10 ans</a:t>
                      </a:r>
                      <a:endParaRPr lang="fr-FR" sz="1300" dirty="0" smtClean="0">
                        <a:solidFill>
                          <a:srgbClr val="002060"/>
                        </a:solidFill>
                      </a:endParaRPr>
                    </a:p>
                  </a:txBody>
                  <a:tcPr anchor="ctr"/>
                </a:tc>
              </a:tr>
            </a:tbl>
          </a:graphicData>
        </a:graphic>
      </p:graphicFrame>
    </p:spTree>
    <p:extLst>
      <p:ext uri="{BB962C8B-B14F-4D97-AF65-F5344CB8AC3E}">
        <p14:creationId xmlns:p14="http://schemas.microsoft.com/office/powerpoint/2010/main" val="216482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Contexte</a:t>
            </a:r>
            <a:endParaRPr lang="fr-FR" dirty="0"/>
          </a:p>
        </p:txBody>
      </p:sp>
      <p:sp>
        <p:nvSpPr>
          <p:cNvPr id="3" name="Espace réservé du contenu 2"/>
          <p:cNvSpPr>
            <a:spLocks noGrp="1"/>
          </p:cNvSpPr>
          <p:nvPr>
            <p:ph idx="1"/>
          </p:nvPr>
        </p:nvSpPr>
        <p:spPr/>
        <p:txBody>
          <a:bodyPr>
            <a:normAutofit fontScale="92500" lnSpcReduction="10000"/>
          </a:bodyPr>
          <a:lstStyle/>
          <a:p>
            <a:pPr algn="just">
              <a:buFont typeface="Wingdings" panose="05000000000000000000" pitchFamily="2" charset="2"/>
              <a:buChar char="§"/>
            </a:pPr>
            <a:r>
              <a:rPr lang="fr-FR" sz="2000" dirty="0"/>
              <a:t>La région	TTAH	dispose	d’un	dynamisme	</a:t>
            </a:r>
            <a:r>
              <a:rPr lang="fr-FR" sz="2000" dirty="0" smtClean="0"/>
              <a:t>certain (+2,5% de </a:t>
            </a:r>
            <a:r>
              <a:rPr lang="fr-FR" sz="2000" dirty="0"/>
              <a:t>croissance du PIB au lieu de 1% pour la région de </a:t>
            </a:r>
            <a:r>
              <a:rPr lang="fr-FR" sz="2000" dirty="0" smtClean="0"/>
              <a:t>Casa-Settat) malgré plusieurs </a:t>
            </a:r>
            <a:r>
              <a:rPr lang="fr-FR" sz="2000" dirty="0"/>
              <a:t>disparités </a:t>
            </a:r>
            <a:r>
              <a:rPr lang="fr-FR" sz="2000" dirty="0" smtClean="0"/>
              <a:t>(</a:t>
            </a:r>
            <a:r>
              <a:rPr lang="fr-FR" sz="2000" dirty="0" err="1"/>
              <a:t>Chefchaouen</a:t>
            </a:r>
            <a:r>
              <a:rPr lang="fr-FR" sz="2000" dirty="0"/>
              <a:t>  connaît un taux de chômage de 10,30%, Al Hoceima 16,30% vs une  moyenne nationale de 6,94</a:t>
            </a:r>
            <a:r>
              <a:rPr lang="fr-FR" sz="2000" dirty="0" smtClean="0"/>
              <a:t>%)</a:t>
            </a:r>
            <a:endParaRPr lang="fr-FR" sz="2000" dirty="0"/>
          </a:p>
          <a:p>
            <a:pPr algn="just">
              <a:buFont typeface="Wingdings" panose="05000000000000000000" pitchFamily="2" charset="2"/>
              <a:buChar char="§"/>
            </a:pPr>
            <a:endParaRPr lang="fr-FR" sz="2000" dirty="0" smtClean="0">
              <a:solidFill>
                <a:srgbClr val="FF0000"/>
              </a:solidFill>
            </a:endParaRPr>
          </a:p>
          <a:p>
            <a:pPr algn="just">
              <a:buFont typeface="Wingdings" panose="05000000000000000000" pitchFamily="2" charset="2"/>
              <a:buChar char="§"/>
            </a:pPr>
            <a:r>
              <a:rPr lang="fr-FR" sz="2000" dirty="0" smtClean="0"/>
              <a:t>Plusieurs </a:t>
            </a:r>
            <a:r>
              <a:rPr lang="fr-FR" sz="2000" dirty="0"/>
              <a:t>initiatives existantes d’instruments de financement et </a:t>
            </a:r>
            <a:r>
              <a:rPr lang="fr-FR" sz="2000" dirty="0" smtClean="0"/>
              <a:t>d’accompagnement par le biais:</a:t>
            </a:r>
          </a:p>
          <a:p>
            <a:pPr lvl="1" algn="just">
              <a:buFont typeface="Wingdings" panose="05000000000000000000" pitchFamily="2" charset="2"/>
              <a:buChar char="§"/>
            </a:pPr>
            <a:r>
              <a:rPr lang="fr-FR" sz="1600" dirty="0" smtClean="0"/>
              <a:t>Du secteur public</a:t>
            </a:r>
          </a:p>
          <a:p>
            <a:pPr lvl="1" algn="just">
              <a:buFont typeface="Wingdings" panose="05000000000000000000" pitchFamily="2" charset="2"/>
              <a:buChar char="§"/>
            </a:pPr>
            <a:r>
              <a:rPr lang="fr-FR" sz="1600" dirty="0" smtClean="0"/>
              <a:t>Des bailleurs de fonds internationaux</a:t>
            </a:r>
          </a:p>
          <a:p>
            <a:pPr lvl="1" algn="just">
              <a:buFont typeface="Wingdings" panose="05000000000000000000" pitchFamily="2" charset="2"/>
              <a:buChar char="§"/>
            </a:pPr>
            <a:r>
              <a:rPr lang="fr-FR" sz="1600" dirty="0" smtClean="0"/>
              <a:t>Du secteur privé</a:t>
            </a:r>
            <a:endParaRPr lang="fr-FR" sz="1600" dirty="0"/>
          </a:p>
          <a:p>
            <a:pPr algn="just">
              <a:buFont typeface="Wingdings" panose="05000000000000000000" pitchFamily="2" charset="2"/>
              <a:buChar char="§"/>
            </a:pPr>
            <a:r>
              <a:rPr lang="fr-FR" sz="2000" dirty="0" smtClean="0"/>
              <a:t>Pour pouvoir accompagner efficacement l’écosystème d’entreprenariat, la région devrait lancer une </a:t>
            </a:r>
            <a:r>
              <a:rPr lang="fr-FR" sz="2000" dirty="0"/>
              <a:t>initiative « </a:t>
            </a:r>
            <a:r>
              <a:rPr lang="fr-FR" sz="2000" dirty="0" smtClean="0"/>
              <a:t>Carrefour </a:t>
            </a:r>
            <a:r>
              <a:rPr lang="fr-FR" sz="2000" dirty="0"/>
              <a:t>de l’entreprenariat dans la région du nord </a:t>
            </a:r>
            <a:r>
              <a:rPr lang="fr-FR" sz="2000" dirty="0" smtClean="0"/>
              <a:t>» avec l’objectif de:</a:t>
            </a:r>
          </a:p>
          <a:p>
            <a:pPr lvl="1" algn="just">
              <a:lnSpc>
                <a:spcPct val="100000"/>
              </a:lnSpc>
              <a:buFont typeface="Wingdings" panose="05000000000000000000" pitchFamily="2" charset="2"/>
              <a:buChar char="v"/>
            </a:pPr>
            <a:r>
              <a:rPr lang="fr-FR" sz="2000" dirty="0" smtClean="0"/>
              <a:t>Animer et Renforcer la coordination des différentes initiatives , </a:t>
            </a:r>
            <a:endParaRPr lang="fr-FR" sz="2000" dirty="0"/>
          </a:p>
          <a:p>
            <a:pPr lvl="1" algn="just">
              <a:lnSpc>
                <a:spcPct val="100000"/>
              </a:lnSpc>
              <a:buFont typeface="Wingdings" panose="05000000000000000000" pitchFamily="2" charset="2"/>
              <a:buChar char="v"/>
            </a:pPr>
            <a:r>
              <a:rPr lang="fr-FR" sz="2000" dirty="0" smtClean="0"/>
              <a:t>Renforcer </a:t>
            </a:r>
            <a:r>
              <a:rPr lang="fr-FR" sz="2000" dirty="0"/>
              <a:t>les capacité de financement avec la création d’un fonds </a:t>
            </a:r>
            <a:r>
              <a:rPr lang="fr-FR" sz="2000" dirty="0" smtClean="0"/>
              <a:t>d’entreprenariat</a:t>
            </a:r>
          </a:p>
          <a:p>
            <a:pPr algn="just">
              <a:buFont typeface="Wingdings" panose="05000000000000000000" pitchFamily="2" charset="2"/>
              <a:buChar char="§"/>
            </a:pPr>
            <a:endParaRPr lang="fr-FR" sz="2100" dirty="0" smtClean="0"/>
          </a:p>
          <a:p>
            <a:pPr algn="just">
              <a:buFont typeface="Wingdings" panose="05000000000000000000" pitchFamily="2" charset="2"/>
              <a:buChar char="§"/>
            </a:pPr>
            <a:r>
              <a:rPr lang="fr-FR" sz="2100" dirty="0" smtClean="0"/>
              <a:t>Cette </a:t>
            </a:r>
            <a:r>
              <a:rPr lang="fr-FR" sz="2100" dirty="0"/>
              <a:t>initiative « Carrefour de l’entreprenariat » devrait  se faire dans le cadre d’un partenariat public-privé</a:t>
            </a:r>
          </a:p>
          <a:p>
            <a:pPr lvl="1">
              <a:lnSpc>
                <a:spcPct val="100000"/>
              </a:lnSpc>
              <a:buFont typeface="Wingdings" panose="05000000000000000000" pitchFamily="2" charset="2"/>
              <a:buChar char="v"/>
            </a:pPr>
            <a:endParaRPr lang="fr-FR" dirty="0">
              <a:solidFill>
                <a:srgbClr val="FF0000"/>
              </a:solidFill>
            </a:endParaRPr>
          </a:p>
        </p:txBody>
      </p:sp>
    </p:spTree>
    <p:extLst>
      <p:ext uri="{BB962C8B-B14F-4D97-AF65-F5344CB8AC3E}">
        <p14:creationId xmlns:p14="http://schemas.microsoft.com/office/powerpoint/2010/main" val="64453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Carrefour Régional de  L’entreprenariat</a:t>
            </a:r>
          </a:p>
        </p:txBody>
      </p:sp>
      <p:pic>
        <p:nvPicPr>
          <p:cNvPr id="4" name="Espace réservé du contenu 3" descr="Capture d’écran"/>
          <p:cNvPicPr>
            <a:picLocks noGrp="1" noChangeAspect="1"/>
          </p:cNvPicPr>
          <p:nvPr>
            <p:ph idx="1"/>
          </p:nvPr>
        </p:nvPicPr>
        <p:blipFill rotWithShape="1">
          <a:blip r:embed="rId2">
            <a:extLst>
              <a:ext uri="{28A0092B-C50C-407E-A947-70E740481C1C}">
                <a14:useLocalDpi xmlns:a14="http://schemas.microsoft.com/office/drawing/2010/main" val="0"/>
              </a:ext>
            </a:extLst>
          </a:blip>
          <a:srcRect b="1262"/>
          <a:stretch/>
        </p:blipFill>
        <p:spPr>
          <a:xfrm>
            <a:off x="2047741" y="2000251"/>
            <a:ext cx="8693239" cy="4374792"/>
          </a:xfrm>
        </p:spPr>
      </p:pic>
    </p:spTree>
    <p:extLst>
      <p:ext uri="{BB962C8B-B14F-4D97-AF65-F5344CB8AC3E}">
        <p14:creationId xmlns:p14="http://schemas.microsoft.com/office/powerpoint/2010/main" val="2921900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Mise en place d’un mécanisme de coordination</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FR" dirty="0" smtClean="0"/>
              <a:t>Pour </a:t>
            </a:r>
            <a:r>
              <a:rPr lang="fr-FR" dirty="0"/>
              <a:t>garantir son efficacité, il convient de mettre en place une structure de coordination qui sera </a:t>
            </a:r>
            <a:r>
              <a:rPr lang="fr-FR" dirty="0" smtClean="0"/>
              <a:t>chargée de</a:t>
            </a:r>
            <a:r>
              <a:rPr lang="fr-FR" dirty="0"/>
              <a:t>:</a:t>
            </a:r>
          </a:p>
          <a:p>
            <a:pPr algn="just"/>
            <a:endParaRPr lang="fr-FR" dirty="0"/>
          </a:p>
          <a:p>
            <a:pPr algn="just"/>
            <a:r>
              <a:rPr lang="fr-FR" dirty="0" smtClean="0"/>
              <a:t>Initier </a:t>
            </a:r>
            <a:r>
              <a:rPr lang="fr-FR" dirty="0"/>
              <a:t>les partenariats et les </a:t>
            </a:r>
            <a:r>
              <a:rPr lang="fr-FR" dirty="0" smtClean="0"/>
              <a:t>concrétiser</a:t>
            </a:r>
          </a:p>
          <a:p>
            <a:pPr algn="just"/>
            <a:r>
              <a:rPr lang="fr-FR" dirty="0" smtClean="0"/>
              <a:t>Faire </a:t>
            </a:r>
            <a:r>
              <a:rPr lang="fr-FR" dirty="0"/>
              <a:t>un suivi des partenariats (et apporter les actions correctives le cas échéant et un </a:t>
            </a:r>
            <a:r>
              <a:rPr lang="fr-FR" dirty="0" smtClean="0"/>
              <a:t>plan d’amélioration</a:t>
            </a:r>
            <a:r>
              <a:rPr lang="fr-FR" dirty="0"/>
              <a:t>) et leur coordination au jour le jour dans le strict respect des cahiers de </a:t>
            </a:r>
            <a:r>
              <a:rPr lang="fr-FR" dirty="0" smtClean="0"/>
              <a:t>charges établis </a:t>
            </a:r>
            <a:r>
              <a:rPr lang="fr-FR" dirty="0"/>
              <a:t>au départ et assurer la liaison entre l’AREP et les partenaires publics et privés retenus</a:t>
            </a:r>
          </a:p>
          <a:p>
            <a:pPr algn="just"/>
            <a:endParaRPr lang="fr-FR" dirty="0"/>
          </a:p>
          <a:p>
            <a:pPr algn="just"/>
            <a:r>
              <a:rPr lang="fr-FR" dirty="0" smtClean="0"/>
              <a:t>Fournir </a:t>
            </a:r>
            <a:r>
              <a:rPr lang="fr-FR" dirty="0"/>
              <a:t>de l’assistance technique (</a:t>
            </a:r>
            <a:r>
              <a:rPr lang="fr-FR" dirty="0" err="1"/>
              <a:t>expertise,coaching</a:t>
            </a:r>
            <a:r>
              <a:rPr lang="fr-FR" dirty="0"/>
              <a:t>, </a:t>
            </a:r>
            <a:r>
              <a:rPr lang="fr-FR" dirty="0" err="1"/>
              <a:t>mentoring</a:t>
            </a:r>
            <a:r>
              <a:rPr lang="fr-FR" dirty="0"/>
              <a:t>) aux différents porteurs de </a:t>
            </a:r>
            <a:r>
              <a:rPr lang="fr-FR" dirty="0" smtClean="0"/>
              <a:t>projets notamment </a:t>
            </a:r>
            <a:r>
              <a:rPr lang="fr-FR" dirty="0"/>
              <a:t>ceux où le fonds d’entreprenariat aura pris des tickets.</a:t>
            </a:r>
          </a:p>
        </p:txBody>
      </p:sp>
    </p:spTree>
    <p:extLst>
      <p:ext uri="{BB962C8B-B14F-4D97-AF65-F5344CB8AC3E}">
        <p14:creationId xmlns:p14="http://schemas.microsoft.com/office/powerpoint/2010/main" val="2105974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E6C2DE-494C-42BE-AB67-9ED2046A772C}"/>
              </a:ext>
            </a:extLst>
          </p:cNvPr>
          <p:cNvSpPr>
            <a:spLocks noGrp="1"/>
          </p:cNvSpPr>
          <p:nvPr>
            <p:ph type="title"/>
          </p:nvPr>
        </p:nvSpPr>
        <p:spPr/>
        <p:txBody>
          <a:bodyPr>
            <a:normAutofit/>
          </a:bodyPr>
          <a:lstStyle/>
          <a:p>
            <a:r>
              <a:rPr lang="fr-FR" dirty="0" smtClean="0"/>
              <a:t>Axe Coordination - Etapes</a:t>
            </a:r>
            <a:endParaRPr lang="fr-FR" dirty="0"/>
          </a:p>
        </p:txBody>
      </p:sp>
      <p:sp>
        <p:nvSpPr>
          <p:cNvPr id="3" name="Content Placeholder 2">
            <a:extLst>
              <a:ext uri="{FF2B5EF4-FFF2-40B4-BE49-F238E27FC236}">
                <a16:creationId xmlns="" xmlns:a16="http://schemas.microsoft.com/office/drawing/2014/main" id="{12C6D1D3-B98C-4DF5-9115-BD13F51A20C0}"/>
              </a:ext>
            </a:extLst>
          </p:cNvPr>
          <p:cNvSpPr>
            <a:spLocks noGrp="1"/>
          </p:cNvSpPr>
          <p:nvPr>
            <p:ph idx="1"/>
          </p:nvPr>
        </p:nvSpPr>
        <p:spPr/>
        <p:txBody>
          <a:bodyPr>
            <a:normAutofit fontScale="92500" lnSpcReduction="10000"/>
          </a:bodyPr>
          <a:lstStyle/>
          <a:p>
            <a:pPr marL="0" indent="0" algn="just">
              <a:buNone/>
            </a:pPr>
            <a:r>
              <a:rPr lang="fr-FR" dirty="0"/>
              <a:t>Passer un marché avec un bureau d’études pour accompagner la région dans la phase coordination. Ce bureau d’études aura pour charge de:</a:t>
            </a:r>
          </a:p>
          <a:p>
            <a:pPr algn="just"/>
            <a:r>
              <a:rPr lang="fr-FR" dirty="0"/>
              <a:t>Finaliser la liste des partenaires sélectionnés et l’objectif par partenaire pour la région.</a:t>
            </a:r>
          </a:p>
          <a:p>
            <a:pPr algn="just"/>
            <a:r>
              <a:rPr lang="fr-FR" dirty="0"/>
              <a:t>Rédiger un contrat cadre de partenariat qui sera adapté. </a:t>
            </a:r>
          </a:p>
          <a:p>
            <a:pPr algn="just"/>
            <a:r>
              <a:rPr lang="fr-FR" dirty="0"/>
              <a:t>Entamer une discussion avec les différents partenaires et signer les accords avec chacun des partenaires. </a:t>
            </a:r>
          </a:p>
          <a:p>
            <a:pPr algn="just"/>
            <a:r>
              <a:rPr lang="fr-FR" dirty="0"/>
              <a:t>Etablir un budget précis de la structure de coordination sur les 5 prochaines années. </a:t>
            </a:r>
          </a:p>
          <a:p>
            <a:pPr algn="just"/>
            <a:r>
              <a:rPr lang="fr-FR" dirty="0"/>
              <a:t>Rédiger un cahier de charges pour un accompagnement à moyen terme de la région</a:t>
            </a:r>
          </a:p>
        </p:txBody>
      </p:sp>
    </p:spTree>
    <p:extLst>
      <p:ext uri="{BB962C8B-B14F-4D97-AF65-F5344CB8AC3E}">
        <p14:creationId xmlns:p14="http://schemas.microsoft.com/office/powerpoint/2010/main" val="1113868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CF9E7D7-62BC-426F-9DAF-5B48CCC3D6C5}"/>
              </a:ext>
            </a:extLst>
          </p:cNvPr>
          <p:cNvSpPr>
            <a:spLocks noGrp="1"/>
          </p:cNvSpPr>
          <p:nvPr>
            <p:ph idx="1"/>
          </p:nvPr>
        </p:nvSpPr>
        <p:spPr>
          <a:xfrm>
            <a:off x="1177566" y="2000561"/>
            <a:ext cx="10515600" cy="4657815"/>
          </a:xfrm>
        </p:spPr>
        <p:txBody>
          <a:bodyPr>
            <a:noAutofit/>
          </a:bodyPr>
          <a:lstStyle/>
          <a:p>
            <a:pPr algn="just"/>
            <a:r>
              <a:rPr lang="fr-FR" sz="1600" dirty="0"/>
              <a:t>Recruter une équipe pour effectuer le travail de suivi des partenariats, d’orientation et d’information des porteurs et des TPE en définissant leur profil.</a:t>
            </a:r>
          </a:p>
          <a:p>
            <a:pPr algn="just"/>
            <a:r>
              <a:rPr lang="fr-FR" sz="1600" dirty="0"/>
              <a:t>Identifier des locaux et les équiper (location ou mise à disposition par la région) pour être le siège du Carrefour de l’entreprenariat. </a:t>
            </a:r>
          </a:p>
          <a:p>
            <a:pPr algn="just"/>
            <a:r>
              <a:rPr lang="fr-FR" sz="1600" dirty="0"/>
              <a:t>Réaliser un Guide de l’entreprenariat dans la région</a:t>
            </a:r>
          </a:p>
          <a:p>
            <a:pPr algn="just"/>
            <a:r>
              <a:rPr lang="fr-FR" sz="1600" dirty="0"/>
              <a:t>Réaliser un site web de l’entreprenariat dans la région. Lancer des supports de communication.</a:t>
            </a:r>
          </a:p>
          <a:p>
            <a:pPr algn="just"/>
            <a:r>
              <a:rPr lang="fr-FR" sz="1600" dirty="0" smtClean="0"/>
              <a:t>Organiser </a:t>
            </a:r>
            <a:r>
              <a:rPr lang="fr-FR" sz="1600" dirty="0"/>
              <a:t>des évènements de l’entreprenariat dans la région.</a:t>
            </a:r>
          </a:p>
          <a:p>
            <a:pPr algn="just"/>
            <a:r>
              <a:rPr lang="fr-FR" sz="1600" dirty="0"/>
              <a:t>Organiser des évènements pour connecter les TPE avec les GE, PME et zones industrielles. </a:t>
            </a:r>
            <a:r>
              <a:rPr lang="fr-FR" sz="1600" dirty="0" smtClean="0"/>
              <a:t>Réalisation d’un Site web et d’une application Mobile </a:t>
            </a:r>
          </a:p>
          <a:p>
            <a:pPr algn="just"/>
            <a:r>
              <a:rPr lang="fr-FR" sz="1600" dirty="0" smtClean="0"/>
              <a:t>Organiser </a:t>
            </a:r>
            <a:r>
              <a:rPr lang="fr-FR" sz="1600" dirty="0"/>
              <a:t>des caravanes.</a:t>
            </a:r>
          </a:p>
          <a:p>
            <a:pPr algn="just"/>
            <a:r>
              <a:rPr lang="fr-FR" sz="1600" dirty="0"/>
              <a:t>Faire inscrire les TPE dans les événements et trophées nationaux et régionaux. </a:t>
            </a:r>
          </a:p>
          <a:p>
            <a:pPr algn="just"/>
            <a:r>
              <a:rPr lang="fr-FR" sz="1600" dirty="0"/>
              <a:t>Faire inscrire les TPE auprès des incubateurs.</a:t>
            </a:r>
          </a:p>
          <a:p>
            <a:pPr algn="just"/>
            <a:r>
              <a:rPr lang="fr-FR" sz="1600" dirty="0"/>
              <a:t>Orienter les TPE vers les ONG. </a:t>
            </a:r>
          </a:p>
          <a:p>
            <a:pPr algn="just"/>
            <a:r>
              <a:rPr lang="fr-FR" sz="1600" dirty="0" smtClean="0"/>
              <a:t>Appuyer </a:t>
            </a:r>
            <a:r>
              <a:rPr lang="fr-FR" sz="1600" dirty="0"/>
              <a:t>les TPE avec les partenaires bancaires pour des ouvertures de compte, du financement, des subventions etc..</a:t>
            </a:r>
          </a:p>
          <a:p>
            <a:pPr algn="just"/>
            <a:r>
              <a:rPr lang="fr-FR" sz="1600" dirty="0"/>
              <a:t> </a:t>
            </a:r>
            <a:r>
              <a:rPr lang="fr-FR" sz="1600" dirty="0" smtClean="0"/>
              <a:t>Faire </a:t>
            </a:r>
            <a:r>
              <a:rPr lang="fr-FR" sz="1600" dirty="0"/>
              <a:t>inscrire les TPE dans les </a:t>
            </a:r>
            <a:r>
              <a:rPr lang="fr-FR" sz="1600" dirty="0" smtClean="0"/>
              <a:t>cycles formation</a:t>
            </a:r>
            <a:r>
              <a:rPr lang="fr-FR" sz="1600" dirty="0"/>
              <a:t> </a:t>
            </a:r>
          </a:p>
          <a:p>
            <a:endParaRPr lang="en-US" sz="1600" dirty="0"/>
          </a:p>
        </p:txBody>
      </p:sp>
      <p:sp>
        <p:nvSpPr>
          <p:cNvPr id="4" name="object 2"/>
          <p:cNvSpPr txBox="1">
            <a:spLocks noGrp="1"/>
          </p:cNvSpPr>
          <p:nvPr>
            <p:ph type="title"/>
          </p:nvPr>
        </p:nvSpPr>
        <p:spPr>
          <a:xfrm>
            <a:off x="1177566" y="595993"/>
            <a:ext cx="10515600" cy="1367041"/>
          </a:xfrm>
          <a:prstGeom prst="rect">
            <a:avLst/>
          </a:prstGeom>
        </p:spPr>
        <p:txBody>
          <a:bodyPr vert="horz" wrap="square" lIns="0" tIns="12700" rIns="0" bIns="0" rtlCol="0">
            <a:spAutoFit/>
          </a:bodyPr>
          <a:lstStyle/>
          <a:p>
            <a:pPr marL="12700">
              <a:lnSpc>
                <a:spcPct val="100000"/>
              </a:lnSpc>
              <a:spcBef>
                <a:spcPts val="100"/>
              </a:spcBef>
            </a:pPr>
            <a:r>
              <a:rPr lang="fr-FR" spc="-25" dirty="0" smtClean="0">
                <a:cs typeface="Calibri Light"/>
              </a:rPr>
              <a:t>Axe Coordination - Missions </a:t>
            </a:r>
            <a:r>
              <a:rPr lang="fr-FR" spc="-25" dirty="0">
                <a:cs typeface="Calibri Light"/>
              </a:rPr>
              <a:t>du bureau d’études</a:t>
            </a:r>
          </a:p>
        </p:txBody>
      </p:sp>
    </p:spTree>
    <p:extLst>
      <p:ext uri="{BB962C8B-B14F-4D97-AF65-F5344CB8AC3E}">
        <p14:creationId xmlns:p14="http://schemas.microsoft.com/office/powerpoint/2010/main" val="2580409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Axe Fonds d’investissement – 50/100 MDH</a:t>
            </a:r>
            <a:endParaRPr lang="fr-FR" dirty="0"/>
          </a:p>
        </p:txBody>
      </p:sp>
      <p:sp>
        <p:nvSpPr>
          <p:cNvPr id="3" name="Espace réservé du contenu 2"/>
          <p:cNvSpPr>
            <a:spLocks noGrp="1"/>
          </p:cNvSpPr>
          <p:nvPr>
            <p:ph idx="1"/>
          </p:nvPr>
        </p:nvSpPr>
        <p:spPr/>
        <p:txBody>
          <a:bodyPr>
            <a:normAutofit fontScale="62500" lnSpcReduction="20000"/>
          </a:bodyPr>
          <a:lstStyle/>
          <a:p>
            <a:pPr algn="just"/>
            <a:r>
              <a:rPr lang="fr-FR" dirty="0" smtClean="0"/>
              <a:t>Définir </a:t>
            </a:r>
            <a:r>
              <a:rPr lang="fr-FR" dirty="0"/>
              <a:t>les </a:t>
            </a:r>
            <a:r>
              <a:rPr lang="fr-FR" dirty="0" smtClean="0"/>
              <a:t>paramètres clés</a:t>
            </a:r>
            <a:r>
              <a:rPr lang="fr-FR" dirty="0"/>
              <a:t>: </a:t>
            </a:r>
            <a:r>
              <a:rPr lang="fr-FR" dirty="0" smtClean="0"/>
              <a:t>taille, stratégie d’investissement </a:t>
            </a:r>
            <a:r>
              <a:rPr lang="fr-FR" dirty="0"/>
              <a:t>(secteurs et tickets</a:t>
            </a:r>
            <a:r>
              <a:rPr lang="fr-FR" dirty="0" smtClean="0"/>
              <a:t>),</a:t>
            </a:r>
          </a:p>
          <a:p>
            <a:pPr algn="just"/>
            <a:r>
              <a:rPr lang="fr-FR" dirty="0"/>
              <a:t>E</a:t>
            </a:r>
            <a:r>
              <a:rPr lang="fr-FR" dirty="0" smtClean="0"/>
              <a:t>tablir </a:t>
            </a:r>
            <a:r>
              <a:rPr lang="fr-FR" dirty="0"/>
              <a:t>un business </a:t>
            </a:r>
            <a:r>
              <a:rPr lang="fr-FR" dirty="0" smtClean="0"/>
              <a:t>plan</a:t>
            </a:r>
          </a:p>
          <a:p>
            <a:pPr algn="just"/>
            <a:r>
              <a:rPr lang="fr-FR" dirty="0" smtClean="0"/>
              <a:t>Assister </a:t>
            </a:r>
            <a:r>
              <a:rPr lang="fr-FR" dirty="0"/>
              <a:t>la </a:t>
            </a:r>
            <a:r>
              <a:rPr lang="fr-FR" dirty="0" smtClean="0"/>
              <a:t>région </a:t>
            </a:r>
            <a:r>
              <a:rPr lang="fr-FR" dirty="0"/>
              <a:t>dans la </a:t>
            </a:r>
            <a:r>
              <a:rPr lang="fr-FR" dirty="0" smtClean="0"/>
              <a:t>création </a:t>
            </a:r>
            <a:r>
              <a:rPr lang="fr-FR" dirty="0"/>
              <a:t>de la SDR/SDL et la capitaliser</a:t>
            </a:r>
          </a:p>
          <a:p>
            <a:pPr algn="just"/>
            <a:r>
              <a:rPr lang="fr-FR" dirty="0"/>
              <a:t>Recruter une </a:t>
            </a:r>
            <a:r>
              <a:rPr lang="fr-FR" dirty="0" smtClean="0"/>
              <a:t>équipe </a:t>
            </a:r>
            <a:r>
              <a:rPr lang="fr-FR" dirty="0"/>
              <a:t>qui va </a:t>
            </a:r>
            <a:r>
              <a:rPr lang="fr-FR" dirty="0" smtClean="0"/>
              <a:t>gérer </a:t>
            </a:r>
            <a:r>
              <a:rPr lang="fr-FR" dirty="0"/>
              <a:t>le fonds</a:t>
            </a:r>
          </a:p>
          <a:p>
            <a:pPr algn="just"/>
            <a:r>
              <a:rPr lang="fr-FR" dirty="0"/>
              <a:t>Assurer la communication </a:t>
            </a:r>
            <a:r>
              <a:rPr lang="fr-FR" dirty="0" smtClean="0"/>
              <a:t>auprès </a:t>
            </a:r>
            <a:r>
              <a:rPr lang="fr-FR" dirty="0"/>
              <a:t>des TPE, porteurs de projets, des partenaires</a:t>
            </a:r>
          </a:p>
          <a:p>
            <a:pPr algn="just"/>
            <a:r>
              <a:rPr lang="fr-FR" dirty="0"/>
              <a:t>Prospecter pour identifier les projets et les TPE. </a:t>
            </a:r>
          </a:p>
          <a:p>
            <a:pPr algn="just"/>
            <a:r>
              <a:rPr lang="fr-FR" dirty="0"/>
              <a:t>Analyser les dossiers (analyse </a:t>
            </a:r>
            <a:r>
              <a:rPr lang="fr-FR" dirty="0" smtClean="0"/>
              <a:t>technico-économique</a:t>
            </a:r>
            <a:r>
              <a:rPr lang="fr-FR" dirty="0"/>
              <a:t>, analyse </a:t>
            </a:r>
            <a:r>
              <a:rPr lang="fr-FR" dirty="0" smtClean="0"/>
              <a:t>financière, étude </a:t>
            </a:r>
            <a:r>
              <a:rPr lang="fr-FR" dirty="0"/>
              <a:t>du business plan, </a:t>
            </a:r>
            <a:r>
              <a:rPr lang="fr-FR" dirty="0" smtClean="0"/>
              <a:t>désinvestissement, </a:t>
            </a:r>
            <a:r>
              <a:rPr lang="fr-FR" dirty="0"/>
              <a:t>risques etc.. une fois </a:t>
            </a:r>
            <a:r>
              <a:rPr lang="fr-FR" dirty="0" smtClean="0"/>
              <a:t>reçus</a:t>
            </a:r>
            <a:r>
              <a:rPr lang="fr-FR" dirty="0"/>
              <a:t>.</a:t>
            </a:r>
          </a:p>
          <a:p>
            <a:pPr algn="just"/>
            <a:r>
              <a:rPr lang="fr-FR" dirty="0" smtClean="0"/>
              <a:t>Présenter </a:t>
            </a:r>
            <a:r>
              <a:rPr lang="fr-FR" dirty="0"/>
              <a:t>les dossiers retenus a un jury compose </a:t>
            </a:r>
            <a:r>
              <a:rPr lang="fr-FR" dirty="0" smtClean="0"/>
              <a:t>d’experts </a:t>
            </a:r>
            <a:r>
              <a:rPr lang="fr-FR" dirty="0"/>
              <a:t>et de </a:t>
            </a:r>
            <a:r>
              <a:rPr lang="fr-FR" dirty="0" smtClean="0"/>
              <a:t>représentants </a:t>
            </a:r>
            <a:r>
              <a:rPr lang="fr-FR" dirty="0"/>
              <a:t>de la </a:t>
            </a:r>
            <a:r>
              <a:rPr lang="fr-FR" dirty="0" smtClean="0"/>
              <a:t>région.</a:t>
            </a:r>
            <a:r>
              <a:rPr lang="fr-FR" dirty="0"/>
              <a:t> </a:t>
            </a:r>
          </a:p>
          <a:p>
            <a:pPr algn="just"/>
            <a:r>
              <a:rPr lang="fr-FR" dirty="0"/>
              <a:t>Assurer un </a:t>
            </a:r>
            <a:r>
              <a:rPr lang="fr-FR" dirty="0" smtClean="0"/>
              <a:t>suivi </a:t>
            </a:r>
            <a:r>
              <a:rPr lang="fr-FR" dirty="0"/>
              <a:t>des projets/TPE avec des visites </a:t>
            </a:r>
            <a:r>
              <a:rPr lang="fr-FR" dirty="0" smtClean="0"/>
              <a:t>régulières</a:t>
            </a:r>
            <a:endParaRPr lang="fr-FR" dirty="0"/>
          </a:p>
          <a:p>
            <a:pPr algn="just"/>
            <a:r>
              <a:rPr lang="fr-FR" dirty="0"/>
              <a:t>Assurer un accompagnement des projets/TPE</a:t>
            </a:r>
          </a:p>
          <a:p>
            <a:pPr algn="just"/>
            <a:r>
              <a:rPr lang="fr-FR" dirty="0"/>
              <a:t>Suivi administratif et financier de la </a:t>
            </a:r>
            <a:r>
              <a:rPr lang="fr-FR" dirty="0" smtClean="0"/>
              <a:t>SDR</a:t>
            </a:r>
          </a:p>
          <a:p>
            <a:pPr algn="just"/>
            <a:r>
              <a:rPr lang="fr-FR" dirty="0" smtClean="0"/>
              <a:t>Le </a:t>
            </a:r>
            <a:r>
              <a:rPr lang="fr-FR" dirty="0"/>
              <a:t>fonds sera une SDR </a:t>
            </a:r>
            <a:r>
              <a:rPr lang="fr-FR" dirty="0" smtClean="0"/>
              <a:t>détenue </a:t>
            </a:r>
            <a:r>
              <a:rPr lang="fr-FR" dirty="0"/>
              <a:t>par la </a:t>
            </a:r>
            <a:r>
              <a:rPr lang="fr-FR" dirty="0" smtClean="0"/>
              <a:t>région </a:t>
            </a:r>
            <a:r>
              <a:rPr lang="fr-FR" dirty="0"/>
              <a:t>a 51% et par le </a:t>
            </a:r>
            <a:r>
              <a:rPr lang="fr-FR" dirty="0" smtClean="0"/>
              <a:t>Ministère </a:t>
            </a:r>
            <a:r>
              <a:rPr lang="fr-FR" dirty="0"/>
              <a:t>du Commerce et de </a:t>
            </a:r>
            <a:r>
              <a:rPr lang="fr-FR" dirty="0" smtClean="0"/>
              <a:t>l'industrie </a:t>
            </a:r>
            <a:r>
              <a:rPr lang="fr-FR" dirty="0"/>
              <a:t>a 25% et par la CCG a 24</a:t>
            </a:r>
            <a:r>
              <a:rPr lang="fr-FR" dirty="0" smtClean="0"/>
              <a:t>%.</a:t>
            </a:r>
            <a:endParaRPr lang="fr-FR" dirty="0"/>
          </a:p>
          <a:p>
            <a:pPr marL="0" indent="0">
              <a:buNone/>
            </a:pPr>
            <a:endParaRPr lang="fr-FR" dirty="0"/>
          </a:p>
        </p:txBody>
      </p:sp>
    </p:spTree>
    <p:extLst>
      <p:ext uri="{BB962C8B-B14F-4D97-AF65-F5344CB8AC3E}">
        <p14:creationId xmlns:p14="http://schemas.microsoft.com/office/powerpoint/2010/main" val="2873741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sz="2000" dirty="0"/>
              <a:t>Pour </a:t>
            </a:r>
            <a:r>
              <a:rPr lang="fr-FR" sz="2000" dirty="0" smtClean="0"/>
              <a:t>créer un fonds d’entreprenariat, il </a:t>
            </a:r>
            <a:r>
              <a:rPr lang="fr-FR" sz="2000" dirty="0"/>
              <a:t>faut entamer une phase préparatoire:</a:t>
            </a:r>
          </a:p>
          <a:p>
            <a:pPr marL="0" indent="0" algn="just">
              <a:buNone/>
            </a:pPr>
            <a:endParaRPr lang="fr-FR" sz="2000" dirty="0"/>
          </a:p>
          <a:p>
            <a:pPr lvl="1" algn="just">
              <a:buFont typeface="Wingdings" panose="05000000000000000000" pitchFamily="2" charset="2"/>
              <a:buChar char="Ø"/>
            </a:pPr>
            <a:r>
              <a:rPr lang="fr-FR" sz="1800" dirty="0"/>
              <a:t>Pour finaliser la stratégie d’investissement reposant sur 3 programmes d’entreprenariat peuvent être mis en place: </a:t>
            </a:r>
            <a:r>
              <a:rPr lang="fr-FR" sz="1800" dirty="0" err="1"/>
              <a:t>Seed</a:t>
            </a:r>
            <a:r>
              <a:rPr lang="fr-FR" sz="1800" dirty="0"/>
              <a:t>,  Accélération, Target, pour financer respectivement les entreprises en création, entreprises déjà créées et secteurs  stratégiques.</a:t>
            </a:r>
          </a:p>
          <a:p>
            <a:pPr lvl="1" algn="just">
              <a:buFont typeface="Wingdings" panose="05000000000000000000" pitchFamily="2" charset="2"/>
              <a:buChar char="Ø"/>
            </a:pPr>
            <a:r>
              <a:rPr lang="fr-FR" sz="1800" dirty="0"/>
              <a:t>Elaborer un Business Plan avec modèle financier et la définition d’un mode opératoire, l’objectif étant de créer une structure pérenne dans le temps qui puisse se financer à terme sans recours à la région</a:t>
            </a:r>
            <a:r>
              <a:rPr lang="fr-FR" sz="1600" dirty="0"/>
              <a:t>.</a:t>
            </a:r>
          </a:p>
          <a:p>
            <a:pPr marL="0" indent="0" algn="just">
              <a:buNone/>
            </a:pPr>
            <a:endParaRPr lang="fr-FR" sz="2000" dirty="0"/>
          </a:p>
          <a:p>
            <a:pPr algn="just"/>
            <a:r>
              <a:rPr lang="fr-FR" sz="2000" dirty="0"/>
              <a:t>Ce fonds sera géré par un opérateur/équipe spécialisée, notamment en cas de recours à des fonds provenant de bailleurs  internationaux, pour garantir le succès et fournir des conseils aux porteurs de projets</a:t>
            </a:r>
          </a:p>
          <a:p>
            <a:pPr algn="just"/>
            <a:r>
              <a:rPr lang="fr-FR" sz="2000" dirty="0"/>
              <a:t>Le fonds devra être couplé au mécanisme de coordination qui servira à fournir de l’assistance technique continue aux porteurs de  projets</a:t>
            </a:r>
          </a:p>
          <a:p>
            <a:endParaRPr lang="fr-FR" dirty="0"/>
          </a:p>
        </p:txBody>
      </p:sp>
      <p:sp>
        <p:nvSpPr>
          <p:cNvPr id="5" name="Titre 1"/>
          <p:cNvSpPr>
            <a:spLocks noGrp="1"/>
          </p:cNvSpPr>
          <p:nvPr>
            <p:ph type="title"/>
          </p:nvPr>
        </p:nvSpPr>
        <p:spPr/>
        <p:txBody>
          <a:bodyPr/>
          <a:lstStyle/>
          <a:p>
            <a:r>
              <a:rPr lang="fr-FR" dirty="0" smtClean="0"/>
              <a:t>Axe Fonds </a:t>
            </a:r>
            <a:r>
              <a:rPr lang="fr-FR" dirty="0" smtClean="0"/>
              <a:t>d’entreprenariat </a:t>
            </a:r>
            <a:r>
              <a:rPr lang="fr-FR" dirty="0" smtClean="0"/>
              <a:t>– 50/100 MDH</a:t>
            </a:r>
            <a:endParaRPr lang="fr-FR" dirty="0"/>
          </a:p>
        </p:txBody>
      </p:sp>
    </p:spTree>
    <p:extLst>
      <p:ext uri="{BB962C8B-B14F-4D97-AF65-F5344CB8AC3E}">
        <p14:creationId xmlns:p14="http://schemas.microsoft.com/office/powerpoint/2010/main" val="1491262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1572</TotalTime>
  <Words>2338</Words>
  <Application>Microsoft Office PowerPoint</Application>
  <PresentationFormat>Grand écran</PresentationFormat>
  <Paragraphs>266</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Calibri Light</vt:lpstr>
      <vt:lpstr>Cambria</vt:lpstr>
      <vt:lpstr>Wingdings</vt:lpstr>
      <vt:lpstr>Office Theme</vt:lpstr>
      <vt:lpstr>Région Tanger-Tétouan, Al Hoceima</vt:lpstr>
      <vt:lpstr>Contexte </vt:lpstr>
      <vt:lpstr>Contexte</vt:lpstr>
      <vt:lpstr>Carrefour Régional de  L’entreprenariat</vt:lpstr>
      <vt:lpstr>Mise en place d’un mécanisme de coordination </vt:lpstr>
      <vt:lpstr>Axe Coordination - Etapes</vt:lpstr>
      <vt:lpstr>Axe Coordination - Missions du bureau d’études</vt:lpstr>
      <vt:lpstr>Axe Fonds d’investissement – 50/100 MDH</vt:lpstr>
      <vt:lpstr>Axe Fonds d’entreprenariat – 50/100 MDH</vt:lpstr>
      <vt:lpstr>Axe Fonds d’entreprenariat – 50/100 MDH</vt:lpstr>
      <vt:lpstr>Planning</vt:lpstr>
      <vt:lpstr>Budget</vt:lpstr>
      <vt:lpstr>ANNEXES</vt:lpstr>
      <vt:lpstr>Plan d’Action Suggéré</vt:lpstr>
      <vt:lpstr>Partenariat Stratégique Manchester</vt:lpstr>
      <vt:lpstr>Mise en place d’un mécanisme de coordination</vt:lpstr>
      <vt:lpstr>L’AREP pourrait structurer des partenariats avec:</vt:lpstr>
      <vt:lpstr>L’AREP pourrait structurer des partenariats avec:</vt:lpstr>
      <vt:lpstr>L’AREP pourrait structurer des partenariats avec:</vt:lpstr>
      <vt:lpstr>Lancement d’initiatives pour les zones  « défavorisées »</vt:lpstr>
      <vt:lpstr>Création d’un fonds d’entreprenariat</vt:lpstr>
      <vt:lpstr>Fonds d’entreprenariat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Marouan Ben Larbi</dc:creator>
  <cp:lastModifiedBy>user</cp:lastModifiedBy>
  <cp:revision>62</cp:revision>
  <dcterms:created xsi:type="dcterms:W3CDTF">2018-11-22T09:07:05Z</dcterms:created>
  <dcterms:modified xsi:type="dcterms:W3CDTF">2019-02-02T09:28:35Z</dcterms:modified>
</cp:coreProperties>
</file>